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4" r:id="rId24"/>
    <p:sldId id="278" r:id="rId25"/>
    <p:sldId id="279" r:id="rId26"/>
    <p:sldId id="280" r:id="rId27"/>
    <p:sldId id="281" r:id="rId28"/>
    <p:sldId id="282" r:id="rId29"/>
    <p:sldId id="295" r:id="rId30"/>
    <p:sldId id="283" r:id="rId31"/>
    <p:sldId id="284" r:id="rId32"/>
    <p:sldId id="285" r:id="rId33"/>
    <p:sldId id="286" r:id="rId34"/>
    <p:sldId id="296" r:id="rId35"/>
    <p:sldId id="287" r:id="rId36"/>
    <p:sldId id="288" r:id="rId37"/>
    <p:sldId id="289" r:id="rId38"/>
    <p:sldId id="297" r:id="rId39"/>
    <p:sldId id="290" r:id="rId40"/>
    <p:sldId id="291" r:id="rId41"/>
    <p:sldId id="292" r:id="rId42"/>
    <p:sldId id="298" r:id="rId43"/>
    <p:sldId id="293"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2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254409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240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0a22036b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80a22036b5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2066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0abe377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80abe377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566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0abe377a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80abe377a0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2930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0abe377a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80abe377a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9344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0abe377a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80abe377a0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4107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0abe377a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80abe377a0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555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0abe377a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80abe377a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008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0abe377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80abe377a0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865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0abe377a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80abe377a0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8503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0abe377a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80abe377a0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9921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d42d2df0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7d42d2df0e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5038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0abe377a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80abe377a0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5075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0abe377a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80abe377a0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74756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0abe377a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80abe377a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4199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0abe377a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80abe377a0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319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0abe377a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80abe377a0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3556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0abe377a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80abe377a0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4983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0abe377a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80abe377a0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4526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0abe377a0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80abe377a0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8926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0abe377a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80abe377a0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0848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0abe377a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80abe377a0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622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7e878030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87e878030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958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0abe377a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80abe377a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0468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0abe377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80abe377a0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641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0abe377a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80abe377a0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1737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0abe377a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80abe377a0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8010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0abe377a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80abe377a0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4608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0abe377a0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80abe377a0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4717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0abe377a0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80abe377a0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78233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0abe377a0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80abe377a0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0398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d42d2df0e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7d42d2df0e_0_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043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9d416b1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89d416b13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141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7e878030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87e878030e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330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7e878030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87e878030e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6475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0a22036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80a22036b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59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0a22036b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0a22036b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3432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0a22036b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80a22036b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0618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0" y="-1926"/>
            <a:ext cx="9144000" cy="6858000"/>
          </a:xfrm>
          <a:prstGeom prst="rect">
            <a:avLst/>
          </a:prstGeom>
          <a:noFill/>
          <a:ln>
            <a:noFill/>
          </a:ln>
        </p:spPr>
      </p:pic>
      <p:sp>
        <p:nvSpPr>
          <p:cNvPr id="13" name="Google Shape;13;p2"/>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R="0" lvl="0" algn="ctr">
              <a:lnSpc>
                <a:spcPct val="90000"/>
              </a:lnSpc>
              <a:spcBef>
                <a:spcPts val="0"/>
              </a:spcBef>
              <a:spcAft>
                <a:spcPts val="0"/>
              </a:spcAft>
              <a:buClr>
                <a:schemeClr val="dk1"/>
              </a:buClr>
              <a:buSzPts val="1100"/>
              <a:buFont typeface="Calibri"/>
              <a:buNone/>
              <a:defRPr sz="4500" b="1"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4" name="Google Shape;14;p2"/>
          <p:cNvSpPr txBox="1">
            <a:spLocks noGrp="1"/>
          </p:cNvSpPr>
          <p:nvPr>
            <p:ph type="subTitle" idx="1"/>
          </p:nvPr>
        </p:nvSpPr>
        <p:spPr>
          <a:xfrm>
            <a:off x="1143000" y="2701528"/>
            <a:ext cx="6858000" cy="1241700"/>
          </a:xfrm>
          <a:prstGeom prst="rect">
            <a:avLst/>
          </a:prstGeom>
          <a:noFill/>
          <a:ln>
            <a:noFill/>
          </a:ln>
        </p:spPr>
        <p:txBody>
          <a:bodyPr spcFirstLastPara="1" wrap="square" lIns="68575" tIns="68575" rIns="68575" bIns="68575" anchor="t" anchorCtr="0">
            <a:noAutofit/>
          </a:bodyPr>
          <a:lstStyle>
            <a:lvl1pPr marR="0" lvl="0" algn="ctr">
              <a:lnSpc>
                <a:spcPct val="90000"/>
              </a:lnSpc>
              <a:spcBef>
                <a:spcPts val="800"/>
              </a:spcBef>
              <a:spcAft>
                <a:spcPts val="0"/>
              </a:spcAft>
              <a:buClr>
                <a:schemeClr val="dk1"/>
              </a:buClr>
              <a:buSzPts val="2100"/>
              <a:buFont typeface="Arial"/>
              <a:buNone/>
              <a:defRPr sz="1800" b="0" i="0" u="none" strike="noStrike" cap="none">
                <a:solidFill>
                  <a:schemeClr val="dk1"/>
                </a:solidFill>
                <a:latin typeface="Calibri"/>
                <a:ea typeface="Calibri"/>
                <a:cs typeface="Calibri"/>
                <a:sym typeface="Calibri"/>
              </a:defRPr>
            </a:lvl1pPr>
            <a:lvl2pPr marR="0" lvl="1" algn="ctr">
              <a:lnSpc>
                <a:spcPct val="90000"/>
              </a:lnSpc>
              <a:spcBef>
                <a:spcPts val="400"/>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R="0" lvl="2" algn="ctr">
              <a:lnSpc>
                <a:spcPct val="90000"/>
              </a:lnSpc>
              <a:spcBef>
                <a:spcPts val="400"/>
              </a:spcBef>
              <a:spcAft>
                <a:spcPts val="0"/>
              </a:spcAft>
              <a:buClr>
                <a:schemeClr val="dk1"/>
              </a:buClr>
              <a:buSzPts val="1500"/>
              <a:buFont typeface="Arial"/>
              <a:buNone/>
              <a:defRPr sz="1400" b="0" i="0" u="none" strike="noStrike" cap="none">
                <a:solidFill>
                  <a:schemeClr val="dk1"/>
                </a:solidFill>
                <a:latin typeface="Calibri"/>
                <a:ea typeface="Calibri"/>
                <a:cs typeface="Calibri"/>
                <a:sym typeface="Calibri"/>
              </a:defRPr>
            </a:lvl3pPr>
            <a:lvl4pPr marR="0" lvl="3" algn="ctr">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4pPr>
            <a:lvl5pPr marR="0" lvl="4" algn="ctr">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5pPr>
            <a:lvl6pPr marR="0" lvl="5" algn="ctr">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R="0" lvl="6" algn="ctr">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R="0" lvl="7" algn="ctr">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R="0" lvl="8" algn="ctr">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18" name="Google Shape;18;p2"/>
          <p:cNvPicPr preferRelativeResize="0"/>
          <p:nvPr/>
        </p:nvPicPr>
        <p:blipFill rotWithShape="1">
          <a:blip r:embed="rId3">
            <a:alphaModFix/>
          </a:blip>
          <a:srcRect/>
          <a:stretch/>
        </p:blipFill>
        <p:spPr>
          <a:xfrm>
            <a:off x="3650870" y="496496"/>
            <a:ext cx="3281100" cy="1137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74" name="Google Shape;74;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80" name="Google Shape;80;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a:stretch/>
        </p:blipFill>
        <p:spPr>
          <a:xfrm>
            <a:off x="628650" y="273844"/>
            <a:ext cx="1846500" cy="640200"/>
          </a:xfrm>
          <a:prstGeom prst="rect">
            <a:avLst/>
          </a:prstGeom>
          <a:noFill/>
          <a:ln>
            <a:noFill/>
          </a:ln>
        </p:spPr>
      </p:pic>
      <p:sp>
        <p:nvSpPr>
          <p:cNvPr id="21" name="Google Shape;21;p3"/>
          <p:cNvSpPr txBox="1">
            <a:spLocks noGrp="1"/>
          </p:cNvSpPr>
          <p:nvPr>
            <p:ph type="title"/>
          </p:nvPr>
        </p:nvSpPr>
        <p:spPr>
          <a:xfrm>
            <a:off x="3436705" y="273844"/>
            <a:ext cx="5078700" cy="640200"/>
          </a:xfrm>
          <a:prstGeom prst="rect">
            <a:avLst/>
          </a:prstGeom>
          <a:noFill/>
          <a:ln>
            <a:noFill/>
          </a:ln>
        </p:spPr>
        <p:txBody>
          <a:bodyPr spcFirstLastPara="1" wrap="square" lIns="68575" tIns="68575" rIns="68575" bIns="68575" anchor="ctr" anchorCtr="0">
            <a:noAutofit/>
          </a:bodyPr>
          <a:lstStyle>
            <a:lvl1pPr marR="0" lvl="0" algn="r">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2" name="Google Shape;22;p3"/>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3"/>
          <p:cNvSpPr/>
          <p:nvPr/>
        </p:nvSpPr>
        <p:spPr>
          <a:xfrm>
            <a:off x="2475059" y="783048"/>
            <a:ext cx="6040200" cy="342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11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9" name="Google Shape;29;p4"/>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rgbClr val="888888"/>
              </a:buClr>
              <a:buSzPts val="21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400"/>
              </a:spcBef>
              <a:spcAft>
                <a:spcPts val="0"/>
              </a:spcAft>
              <a:buClr>
                <a:srgbClr val="888888"/>
              </a:buClr>
              <a:buSzPts val="18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400"/>
              </a:spcBef>
              <a:spcAft>
                <a:spcPts val="0"/>
              </a:spcAft>
              <a:buClr>
                <a:srgbClr val="888888"/>
              </a:buClr>
              <a:buSzPts val="1500"/>
              <a:buFont typeface="Arial"/>
              <a:buNone/>
              <a:defRPr sz="14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5" name="Google Shape;35;p5"/>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4629150" y="1369219"/>
            <a:ext cx="3886200" cy="32634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42" name="Google Shape;42;p6"/>
          <p:cNvSpPr txBox="1">
            <a:spLocks noGrp="1"/>
          </p:cNvSpPr>
          <p:nvPr>
            <p:ph type="body" idx="1"/>
          </p:nvPr>
        </p:nvSpPr>
        <p:spPr>
          <a:xfrm>
            <a:off x="629841" y="1260872"/>
            <a:ext cx="3868200" cy="618000"/>
          </a:xfrm>
          <a:prstGeom prst="rect">
            <a:avLst/>
          </a:prstGeom>
          <a:noFill/>
          <a:ln>
            <a:noFill/>
          </a:ln>
        </p:spPr>
        <p:txBody>
          <a:bodyPr spcFirstLastPara="1" wrap="square" lIns="68575" tIns="68575" rIns="68575" bIns="68575" anchor="b" anchorCtr="0">
            <a:noAutofit/>
          </a:bodyPr>
          <a:lstStyle>
            <a:lvl1pPr marL="457200" marR="0" lvl="0" indent="-228600" algn="l">
              <a:lnSpc>
                <a:spcPct val="90000"/>
              </a:lnSpc>
              <a:spcBef>
                <a:spcPts val="800"/>
              </a:spcBef>
              <a:spcAft>
                <a:spcPts val="0"/>
              </a:spcAft>
              <a:buClr>
                <a:schemeClr val="dk1"/>
              </a:buClr>
              <a:buSzPts val="2100"/>
              <a:buFont typeface="Arial"/>
              <a:buNone/>
              <a:defRPr sz="1800" b="1" i="0" u="none" strike="noStrike" cap="none">
                <a:solidFill>
                  <a:schemeClr val="dk1"/>
                </a:solidFill>
                <a:latin typeface="Calibri"/>
                <a:ea typeface="Calibri"/>
                <a:cs typeface="Calibri"/>
                <a:sym typeface="Calibri"/>
              </a:defRPr>
            </a:lvl1pPr>
            <a:lvl2pPr marL="914400" marR="0" lvl="1" indent="-228600" algn="l">
              <a:lnSpc>
                <a:spcPct val="90000"/>
              </a:lnSpc>
              <a:spcBef>
                <a:spcPts val="400"/>
              </a:spcBef>
              <a:spcAft>
                <a:spcPts val="0"/>
              </a:spcAft>
              <a:buClr>
                <a:schemeClr val="dk1"/>
              </a:buClr>
              <a:buSzPts val="1800"/>
              <a:buFont typeface="Arial"/>
              <a:buNone/>
              <a:defRPr sz="15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400"/>
              </a:spcBef>
              <a:spcAft>
                <a:spcPts val="0"/>
              </a:spcAft>
              <a:buClr>
                <a:schemeClr val="dk1"/>
              </a:buClr>
              <a:buSzPts val="1500"/>
              <a:buFont typeface="Arial"/>
              <a:buNone/>
              <a:defRPr sz="14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629841" y="1878806"/>
            <a:ext cx="3868200" cy="27633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4629150" y="1260872"/>
            <a:ext cx="3887400" cy="618000"/>
          </a:xfrm>
          <a:prstGeom prst="rect">
            <a:avLst/>
          </a:prstGeom>
          <a:noFill/>
          <a:ln>
            <a:noFill/>
          </a:ln>
        </p:spPr>
        <p:txBody>
          <a:bodyPr spcFirstLastPara="1" wrap="square" lIns="68575" tIns="68575" rIns="68575" bIns="68575" anchor="b" anchorCtr="0">
            <a:noAutofit/>
          </a:bodyPr>
          <a:lstStyle>
            <a:lvl1pPr marL="457200" marR="0" lvl="0" indent="-228600" algn="l">
              <a:lnSpc>
                <a:spcPct val="90000"/>
              </a:lnSpc>
              <a:spcBef>
                <a:spcPts val="800"/>
              </a:spcBef>
              <a:spcAft>
                <a:spcPts val="0"/>
              </a:spcAft>
              <a:buClr>
                <a:schemeClr val="dk1"/>
              </a:buClr>
              <a:buSzPts val="2100"/>
              <a:buFont typeface="Arial"/>
              <a:buNone/>
              <a:defRPr sz="1800" b="1" i="0" u="none" strike="noStrike" cap="none">
                <a:solidFill>
                  <a:schemeClr val="dk1"/>
                </a:solidFill>
                <a:latin typeface="Calibri"/>
                <a:ea typeface="Calibri"/>
                <a:cs typeface="Calibri"/>
                <a:sym typeface="Calibri"/>
              </a:defRPr>
            </a:lvl1pPr>
            <a:lvl2pPr marL="914400" marR="0" lvl="1" indent="-228600" algn="l">
              <a:lnSpc>
                <a:spcPct val="90000"/>
              </a:lnSpc>
              <a:spcBef>
                <a:spcPts val="400"/>
              </a:spcBef>
              <a:spcAft>
                <a:spcPts val="0"/>
              </a:spcAft>
              <a:buClr>
                <a:schemeClr val="dk1"/>
              </a:buClr>
              <a:buSzPts val="1800"/>
              <a:buFont typeface="Arial"/>
              <a:buNone/>
              <a:defRPr sz="15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400"/>
              </a:spcBef>
              <a:spcAft>
                <a:spcPts val="0"/>
              </a:spcAft>
              <a:buClr>
                <a:schemeClr val="dk1"/>
              </a:buClr>
              <a:buSzPts val="1500"/>
              <a:buFont typeface="Arial"/>
              <a:buNone/>
              <a:defRPr sz="14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4629150" y="1878806"/>
            <a:ext cx="3887400" cy="2763300"/>
          </a:xfrm>
          <a:prstGeom prst="rect">
            <a:avLst/>
          </a:prstGeom>
          <a:noFill/>
          <a:ln>
            <a:noFill/>
          </a:ln>
        </p:spPr>
        <p:txBody>
          <a:bodyPr spcFirstLastPara="1" wrap="square" lIns="68575" tIns="68575" rIns="68575" bIns="68575" anchor="t" anchorCtr="0">
            <a:no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1" name="Google Shape;51;p7"/>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1100"/>
              <a:buFont typeface="Calibri"/>
              <a:buNone/>
              <a:defRPr sz="2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60" name="Google Shape;60;p9"/>
          <p:cNvSpPr txBox="1">
            <a:spLocks noGrp="1"/>
          </p:cNvSpPr>
          <p:nvPr>
            <p:ph type="body" idx="1"/>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L="457200" marR="0" lvl="0" indent="-381000" algn="l">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chemeClr val="dk1"/>
              </a:buClr>
              <a:buSzPts val="2100"/>
              <a:buFont typeface="Arial"/>
              <a:buNone/>
              <a:defRPr sz="1200" b="0" i="0" u="none" strike="noStrike" cap="none">
                <a:solidFill>
                  <a:schemeClr val="dk1"/>
                </a:solidFill>
                <a:latin typeface="Calibri"/>
                <a:ea typeface="Calibri"/>
                <a:cs typeface="Calibri"/>
                <a:sym typeface="Calibri"/>
              </a:defRPr>
            </a:lvl1pPr>
            <a:lvl2pPr marL="914400" marR="0" lvl="1" indent="-228600" algn="l">
              <a:lnSpc>
                <a:spcPct val="90000"/>
              </a:lnSpc>
              <a:spcBef>
                <a:spcPts val="400"/>
              </a:spcBef>
              <a:spcAft>
                <a:spcPts val="0"/>
              </a:spcAft>
              <a:buClr>
                <a:schemeClr val="dk1"/>
              </a:buClr>
              <a:buSzPts val="1800"/>
              <a:buFont typeface="Arial"/>
              <a:buNone/>
              <a:defRPr sz="11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400"/>
              </a:spcBef>
              <a:spcAft>
                <a:spcPts val="0"/>
              </a:spcAft>
              <a:buClr>
                <a:schemeClr val="dk1"/>
              </a:buClr>
              <a:buSzPts val="1500"/>
              <a:buFont typeface="Arial"/>
              <a:buNone/>
              <a:defRPr sz="9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1100"/>
              <a:buFont typeface="Calibri"/>
              <a:buNone/>
              <a:defRPr sz="2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67" name="Google Shape;67;p10"/>
          <p:cNvSpPr>
            <a:spLocks noGrp="1"/>
          </p:cNvSpPr>
          <p:nvPr>
            <p:ph type="pic" idx="2"/>
          </p:nvPr>
        </p:nvSpPr>
        <p:spPr>
          <a:xfrm>
            <a:off x="3887391" y="740569"/>
            <a:ext cx="4629000" cy="36552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1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543050"/>
            <a:ext cx="2949300" cy="28587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chemeClr val="dk1"/>
              </a:buClr>
              <a:buSzPts val="2100"/>
              <a:buFont typeface="Arial"/>
              <a:buNone/>
              <a:defRPr sz="1200" b="0" i="0" u="none" strike="noStrike" cap="none">
                <a:solidFill>
                  <a:schemeClr val="dk1"/>
                </a:solidFill>
                <a:latin typeface="Calibri"/>
                <a:ea typeface="Calibri"/>
                <a:cs typeface="Calibri"/>
                <a:sym typeface="Calibri"/>
              </a:defRPr>
            </a:lvl1pPr>
            <a:lvl2pPr marL="914400" marR="0" lvl="1" indent="-228600" algn="l">
              <a:lnSpc>
                <a:spcPct val="90000"/>
              </a:lnSpc>
              <a:spcBef>
                <a:spcPts val="400"/>
              </a:spcBef>
              <a:spcAft>
                <a:spcPts val="0"/>
              </a:spcAft>
              <a:buClr>
                <a:schemeClr val="dk1"/>
              </a:buClr>
              <a:buSzPts val="1800"/>
              <a:buFont typeface="Arial"/>
              <a:buNone/>
              <a:defRPr sz="11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400"/>
              </a:spcBef>
              <a:spcAft>
                <a:spcPts val="0"/>
              </a:spcAft>
              <a:buClr>
                <a:schemeClr val="dk1"/>
              </a:buClr>
              <a:buSzPts val="1500"/>
              <a:buFont typeface="Arial"/>
              <a:buNone/>
              <a:defRPr sz="9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a:lnSpc>
                <a:spcPct val="100000"/>
              </a:lnSpc>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schools.com/js/js_loop_while.asp" TargetMode="External"/><Relationship Id="rId2" Type="http://schemas.openxmlformats.org/officeDocument/2006/relationships/hyperlink" Target="https://www.w3schools.com/js/js_functions.as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w3schools.com/js/js_objects.a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w3schools.com/js/js_string_methods.as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js/js_date_methods.asp" TargetMode="External"/><Relationship Id="rId2" Type="http://schemas.openxmlformats.org/officeDocument/2006/relationships/hyperlink" Target="https://www.w3schools.com/js/js_date_formats.as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w3schools.com/js/js_object_definition.asp"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3"/>
          <p:cNvPicPr preferRelativeResize="0"/>
          <p:nvPr/>
        </p:nvPicPr>
        <p:blipFill>
          <a:blip r:embed="rId4">
            <a:alphaModFix/>
          </a:blip>
          <a:stretch>
            <a:fillRect/>
          </a:stretch>
        </p:blipFill>
        <p:spPr>
          <a:xfrm>
            <a:off x="2439300" y="2240875"/>
            <a:ext cx="4512325" cy="1732650"/>
          </a:xfrm>
          <a:prstGeom prst="rect">
            <a:avLst/>
          </a:prstGeom>
          <a:noFill/>
          <a:ln>
            <a:noFill/>
          </a:ln>
        </p:spPr>
      </p:pic>
      <p:sp>
        <p:nvSpPr>
          <p:cNvPr id="89" name="Google Shape;89;p13"/>
          <p:cNvSpPr txBox="1"/>
          <p:nvPr/>
        </p:nvSpPr>
        <p:spPr>
          <a:xfrm>
            <a:off x="4354525" y="4064138"/>
            <a:ext cx="10086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alibri"/>
                <a:ea typeface="Calibri"/>
                <a:cs typeface="Calibri"/>
                <a:sym typeface="Calibri"/>
              </a:rPr>
              <a:t>PHẦN 1</a:t>
            </a:r>
            <a:endParaRPr sz="1700" b="1">
              <a:latin typeface="Calibri"/>
              <a:ea typeface="Calibri"/>
              <a:cs typeface="Calibri"/>
              <a:sym typeface="Calibri"/>
            </a:endParaRPr>
          </a:p>
        </p:txBody>
      </p:sp>
      <p:sp>
        <p:nvSpPr>
          <p:cNvPr id="90" name="Google Shape;90;p13"/>
          <p:cNvSpPr txBox="1"/>
          <p:nvPr/>
        </p:nvSpPr>
        <p:spPr>
          <a:xfrm>
            <a:off x="2052224" y="4879500"/>
            <a:ext cx="5214900" cy="4359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sz="1200">
                <a:latin typeface="Calibri"/>
                <a:ea typeface="Calibri"/>
                <a:cs typeface="Calibri"/>
                <a:sym typeface="Calibri"/>
              </a:rPr>
              <a:t>--- Mai Văn Thiện --- </a:t>
            </a:r>
            <a:endParaRPr sz="12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914400" lvl="0" indent="0" algn="r" rtl="0">
              <a:lnSpc>
                <a:spcPct val="100000"/>
              </a:lnSpc>
              <a:spcBef>
                <a:spcPts val="0"/>
              </a:spcBef>
              <a:spcAft>
                <a:spcPts val="0"/>
              </a:spcAft>
              <a:buNone/>
            </a:pPr>
            <a:r>
              <a:rPr lang="en" sz="2900" b="1"/>
              <a:t>2. Toán Tử (Operator)</a:t>
            </a:r>
            <a:endParaRPr sz="2300" b="1">
              <a:latin typeface="Arial"/>
              <a:ea typeface="Arial"/>
              <a:cs typeface="Arial"/>
              <a:sym typeface="Arial"/>
            </a:endParaRPr>
          </a:p>
        </p:txBody>
      </p:sp>
      <p:sp>
        <p:nvSpPr>
          <p:cNvPr id="153" name="Google Shape;153;p22"/>
          <p:cNvSpPr txBox="1"/>
          <p:nvPr/>
        </p:nvSpPr>
        <p:spPr>
          <a:xfrm>
            <a:off x="664650" y="10386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Toán tử gán:</a:t>
            </a: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p:txBody>
      </p:sp>
      <p:pic>
        <p:nvPicPr>
          <p:cNvPr id="154" name="Google Shape;154;p22"/>
          <p:cNvPicPr preferRelativeResize="0"/>
          <p:nvPr/>
        </p:nvPicPr>
        <p:blipFill>
          <a:blip r:embed="rId3">
            <a:alphaModFix/>
          </a:blip>
          <a:stretch>
            <a:fillRect/>
          </a:stretch>
        </p:blipFill>
        <p:spPr>
          <a:xfrm>
            <a:off x="769025" y="1867650"/>
            <a:ext cx="7746324" cy="283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914400" lvl="0" indent="0" algn="r" rtl="0">
              <a:lnSpc>
                <a:spcPct val="100000"/>
              </a:lnSpc>
              <a:spcBef>
                <a:spcPts val="0"/>
              </a:spcBef>
              <a:spcAft>
                <a:spcPts val="0"/>
              </a:spcAft>
              <a:buNone/>
            </a:pPr>
            <a:r>
              <a:rPr lang="en" sz="2900" b="1"/>
              <a:t>2. Toán Tử (Operator)</a:t>
            </a:r>
            <a:endParaRPr sz="2300" b="1">
              <a:latin typeface="Arial"/>
              <a:ea typeface="Arial"/>
              <a:cs typeface="Arial"/>
              <a:sym typeface="Arial"/>
            </a:endParaRPr>
          </a:p>
        </p:txBody>
      </p:sp>
      <p:sp>
        <p:nvSpPr>
          <p:cNvPr id="160" name="Google Shape;160;p23"/>
          <p:cNvSpPr txBox="1"/>
          <p:nvPr/>
        </p:nvSpPr>
        <p:spPr>
          <a:xfrm>
            <a:off x="664650" y="10386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Toán tử so sánh:</a:t>
            </a: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p:txBody>
      </p:sp>
      <p:pic>
        <p:nvPicPr>
          <p:cNvPr id="161" name="Google Shape;161;p23"/>
          <p:cNvPicPr preferRelativeResize="0"/>
          <p:nvPr/>
        </p:nvPicPr>
        <p:blipFill>
          <a:blip r:embed="rId3">
            <a:alphaModFix/>
          </a:blip>
          <a:stretch>
            <a:fillRect/>
          </a:stretch>
        </p:blipFill>
        <p:spPr>
          <a:xfrm>
            <a:off x="799000" y="1667900"/>
            <a:ext cx="7716350" cy="308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914400" lvl="0" indent="0" algn="r" rtl="0">
              <a:lnSpc>
                <a:spcPct val="100000"/>
              </a:lnSpc>
              <a:spcBef>
                <a:spcPts val="0"/>
              </a:spcBef>
              <a:spcAft>
                <a:spcPts val="0"/>
              </a:spcAft>
              <a:buNone/>
            </a:pPr>
            <a:r>
              <a:rPr lang="en" sz="2900" b="1"/>
              <a:t>2. Toán Tử (Operator)</a:t>
            </a:r>
            <a:endParaRPr sz="2300" b="1">
              <a:latin typeface="Arial"/>
              <a:ea typeface="Arial"/>
              <a:cs typeface="Arial"/>
              <a:sym typeface="Arial"/>
            </a:endParaRPr>
          </a:p>
        </p:txBody>
      </p:sp>
      <p:sp>
        <p:nvSpPr>
          <p:cNvPr id="167" name="Google Shape;167;p24"/>
          <p:cNvSpPr txBox="1"/>
          <p:nvPr/>
        </p:nvSpPr>
        <p:spPr>
          <a:xfrm>
            <a:off x="664650" y="10386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Toán tử logic:</a:t>
            </a: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Toán tử điều kiện:</a:t>
            </a:r>
            <a:endParaRPr sz="2000" b="1">
              <a:solidFill>
                <a:schemeClr val="dk1"/>
              </a:solidFill>
              <a:latin typeface="Calibri"/>
              <a:ea typeface="Calibri"/>
              <a:cs typeface="Calibri"/>
              <a:sym typeface="Calibri"/>
            </a:endParaRPr>
          </a:p>
          <a:p>
            <a:pPr marL="0" lvl="0" indent="457200" algn="l" rtl="0">
              <a:lnSpc>
                <a:spcPct val="115000"/>
              </a:lnSpc>
              <a:spcBef>
                <a:spcPts val="0"/>
              </a:spcBef>
              <a:spcAft>
                <a:spcPts val="0"/>
              </a:spcAft>
              <a:buNone/>
            </a:pPr>
            <a:r>
              <a:rPr lang="en" sz="1900">
                <a:latin typeface="Calibri"/>
                <a:ea typeface="Calibri"/>
                <a:cs typeface="Calibri"/>
                <a:sym typeface="Calibri"/>
              </a:rPr>
              <a:t>Cú pháp: condition ? “true value” : “false value”</a:t>
            </a:r>
            <a:endParaRPr sz="1900">
              <a:latin typeface="Calibri"/>
              <a:ea typeface="Calibri"/>
              <a:cs typeface="Calibri"/>
              <a:sym typeface="Calibri"/>
            </a:endParaRPr>
          </a:p>
          <a:p>
            <a:pPr marL="0" lvl="0" indent="457200" algn="l" rtl="0">
              <a:lnSpc>
                <a:spcPct val="115000"/>
              </a:lnSpc>
              <a:spcBef>
                <a:spcPts val="0"/>
              </a:spcBef>
              <a:spcAft>
                <a:spcPts val="0"/>
              </a:spcAft>
              <a:buNone/>
            </a:pPr>
            <a:r>
              <a:rPr lang="en" sz="1900">
                <a:latin typeface="Calibri"/>
                <a:ea typeface="Calibri"/>
                <a:cs typeface="Calibri"/>
                <a:sym typeface="Calibri"/>
              </a:rPr>
              <a:t>Ví dụ: var point = isHandsome ? “agree”: “disagree”;</a:t>
            </a:r>
            <a:endParaRPr sz="1900">
              <a:latin typeface="Calibri"/>
              <a:ea typeface="Calibri"/>
              <a:cs typeface="Calibri"/>
              <a:sym typeface="Calibri"/>
            </a:endParaRPr>
          </a:p>
        </p:txBody>
      </p:sp>
      <p:pic>
        <p:nvPicPr>
          <p:cNvPr id="168" name="Google Shape;168;p24"/>
          <p:cNvPicPr preferRelativeResize="0"/>
          <p:nvPr/>
        </p:nvPicPr>
        <p:blipFill>
          <a:blip r:embed="rId3">
            <a:alphaModFix/>
          </a:blip>
          <a:stretch>
            <a:fillRect/>
          </a:stretch>
        </p:blipFill>
        <p:spPr>
          <a:xfrm>
            <a:off x="1182375" y="1665350"/>
            <a:ext cx="6686550" cy="1420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3895075" y="236150"/>
            <a:ext cx="4620300" cy="553800"/>
          </a:xfrm>
          <a:prstGeom prst="rect">
            <a:avLst/>
          </a:prstGeom>
          <a:noFill/>
          <a:ln>
            <a:noFill/>
          </a:ln>
        </p:spPr>
        <p:txBody>
          <a:bodyPr spcFirstLastPara="1" wrap="square" lIns="68575" tIns="68575" rIns="68575" bIns="68575" anchor="ctr" anchorCtr="0">
            <a:noAutofit/>
          </a:bodyPr>
          <a:lstStyle/>
          <a:p>
            <a:pPr marL="914400" lvl="0" indent="0" algn="r" rtl="0">
              <a:lnSpc>
                <a:spcPct val="100000"/>
              </a:lnSpc>
              <a:spcBef>
                <a:spcPts val="0"/>
              </a:spcBef>
              <a:spcAft>
                <a:spcPts val="0"/>
              </a:spcAft>
              <a:buNone/>
            </a:pPr>
            <a:r>
              <a:rPr lang="en" sz="2900" b="1"/>
              <a:t>3. Cấu Trúc Điều Khiển</a:t>
            </a:r>
            <a:endParaRPr sz="2300" b="1">
              <a:latin typeface="Arial"/>
              <a:ea typeface="Arial"/>
              <a:cs typeface="Arial"/>
              <a:sym typeface="Arial"/>
            </a:endParaRPr>
          </a:p>
        </p:txBody>
      </p:sp>
      <p:sp>
        <p:nvSpPr>
          <p:cNvPr id="174" name="Google Shape;174;p25"/>
          <p:cNvSpPr txBox="1"/>
          <p:nvPr/>
        </p:nvSpPr>
        <p:spPr>
          <a:xfrm>
            <a:off x="664650" y="10386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Cấu trúc điều khiển IF:</a:t>
            </a: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457200" algn="l" rtl="0">
              <a:lnSpc>
                <a:spcPct val="115000"/>
              </a:lnSpc>
              <a:spcBef>
                <a:spcPts val="0"/>
              </a:spcBef>
              <a:spcAft>
                <a:spcPts val="0"/>
              </a:spcAft>
              <a:buNone/>
            </a:pPr>
            <a:endParaRPr sz="1900">
              <a:latin typeface="Calibri"/>
              <a:ea typeface="Calibri"/>
              <a:cs typeface="Calibri"/>
              <a:sym typeface="Calibri"/>
            </a:endParaRPr>
          </a:p>
        </p:txBody>
      </p:sp>
      <p:pic>
        <p:nvPicPr>
          <p:cNvPr id="175" name="Google Shape;175;p25"/>
          <p:cNvPicPr preferRelativeResize="0"/>
          <p:nvPr/>
        </p:nvPicPr>
        <p:blipFill>
          <a:blip r:embed="rId3">
            <a:alphaModFix/>
          </a:blip>
          <a:stretch>
            <a:fillRect/>
          </a:stretch>
        </p:blipFill>
        <p:spPr>
          <a:xfrm>
            <a:off x="828950" y="1578000"/>
            <a:ext cx="7686425" cy="332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3895075" y="236150"/>
            <a:ext cx="4620300" cy="553800"/>
          </a:xfrm>
          <a:prstGeom prst="rect">
            <a:avLst/>
          </a:prstGeom>
          <a:noFill/>
          <a:ln>
            <a:noFill/>
          </a:ln>
        </p:spPr>
        <p:txBody>
          <a:bodyPr spcFirstLastPara="1" wrap="square" lIns="68575" tIns="68575" rIns="68575" bIns="68575" anchor="ctr" anchorCtr="0">
            <a:noAutofit/>
          </a:bodyPr>
          <a:lstStyle/>
          <a:p>
            <a:pPr marL="914400" lvl="0" indent="0" algn="r" rtl="0">
              <a:lnSpc>
                <a:spcPct val="100000"/>
              </a:lnSpc>
              <a:spcBef>
                <a:spcPts val="0"/>
              </a:spcBef>
              <a:spcAft>
                <a:spcPts val="0"/>
              </a:spcAft>
              <a:buNone/>
            </a:pPr>
            <a:r>
              <a:rPr lang="en" sz="2900" b="1"/>
              <a:t>3. Cấu Trúc Điều Khiển</a:t>
            </a:r>
            <a:endParaRPr sz="2300" b="1">
              <a:latin typeface="Arial"/>
              <a:ea typeface="Arial"/>
              <a:cs typeface="Arial"/>
              <a:sym typeface="Arial"/>
            </a:endParaRPr>
          </a:p>
        </p:txBody>
      </p:sp>
      <p:sp>
        <p:nvSpPr>
          <p:cNvPr id="181" name="Google Shape;181;p26"/>
          <p:cNvSpPr txBox="1"/>
          <p:nvPr/>
        </p:nvSpPr>
        <p:spPr>
          <a:xfrm>
            <a:off x="664650" y="10386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Cấu trúc điều khiển SWITCH:</a:t>
            </a: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457200" algn="l" rtl="0">
              <a:lnSpc>
                <a:spcPct val="115000"/>
              </a:lnSpc>
              <a:spcBef>
                <a:spcPts val="0"/>
              </a:spcBef>
              <a:spcAft>
                <a:spcPts val="0"/>
              </a:spcAft>
              <a:buNone/>
            </a:pPr>
            <a:endParaRPr sz="1900">
              <a:latin typeface="Calibri"/>
              <a:ea typeface="Calibri"/>
              <a:cs typeface="Calibri"/>
              <a:sym typeface="Calibri"/>
            </a:endParaRPr>
          </a:p>
        </p:txBody>
      </p:sp>
      <p:pic>
        <p:nvPicPr>
          <p:cNvPr id="182" name="Google Shape;182;p26"/>
          <p:cNvPicPr preferRelativeResize="0"/>
          <p:nvPr/>
        </p:nvPicPr>
        <p:blipFill>
          <a:blip r:embed="rId3">
            <a:alphaModFix/>
          </a:blip>
          <a:stretch>
            <a:fillRect/>
          </a:stretch>
        </p:blipFill>
        <p:spPr>
          <a:xfrm>
            <a:off x="1039350" y="1552875"/>
            <a:ext cx="7850725" cy="330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3895075" y="236150"/>
            <a:ext cx="4620300" cy="553800"/>
          </a:xfrm>
          <a:prstGeom prst="rect">
            <a:avLst/>
          </a:prstGeom>
          <a:noFill/>
          <a:ln>
            <a:noFill/>
          </a:ln>
        </p:spPr>
        <p:txBody>
          <a:bodyPr spcFirstLastPara="1" wrap="square" lIns="68575" tIns="68575" rIns="68575" bIns="68575" anchor="ctr" anchorCtr="0">
            <a:noAutofit/>
          </a:bodyPr>
          <a:lstStyle/>
          <a:p>
            <a:pPr marL="914400" lvl="0" indent="0" algn="r" rtl="0">
              <a:lnSpc>
                <a:spcPct val="100000"/>
              </a:lnSpc>
              <a:spcBef>
                <a:spcPts val="0"/>
              </a:spcBef>
              <a:spcAft>
                <a:spcPts val="0"/>
              </a:spcAft>
              <a:buNone/>
            </a:pPr>
            <a:r>
              <a:rPr lang="en" sz="2900" b="1"/>
              <a:t>3. Cấu Trúc Điều Khiển</a:t>
            </a:r>
            <a:endParaRPr sz="2300" b="1">
              <a:latin typeface="Arial"/>
              <a:ea typeface="Arial"/>
              <a:cs typeface="Arial"/>
              <a:sym typeface="Arial"/>
            </a:endParaRPr>
          </a:p>
        </p:txBody>
      </p:sp>
      <p:sp>
        <p:nvSpPr>
          <p:cNvPr id="188" name="Google Shape;188;p27"/>
          <p:cNvSpPr txBox="1"/>
          <p:nvPr/>
        </p:nvSpPr>
        <p:spPr>
          <a:xfrm>
            <a:off x="664650" y="10386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Cấu trúc điều khiển FOR:</a:t>
            </a: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457200" algn="l" rtl="0">
              <a:lnSpc>
                <a:spcPct val="115000"/>
              </a:lnSpc>
              <a:spcBef>
                <a:spcPts val="0"/>
              </a:spcBef>
              <a:spcAft>
                <a:spcPts val="0"/>
              </a:spcAft>
              <a:buNone/>
            </a:pPr>
            <a:endParaRPr sz="1900">
              <a:latin typeface="Calibri"/>
              <a:ea typeface="Calibri"/>
              <a:cs typeface="Calibri"/>
              <a:sym typeface="Calibri"/>
            </a:endParaRPr>
          </a:p>
        </p:txBody>
      </p:sp>
      <p:pic>
        <p:nvPicPr>
          <p:cNvPr id="189" name="Google Shape;189;p27"/>
          <p:cNvPicPr preferRelativeResize="0"/>
          <p:nvPr/>
        </p:nvPicPr>
        <p:blipFill>
          <a:blip r:embed="rId3">
            <a:alphaModFix/>
          </a:blip>
          <a:stretch>
            <a:fillRect/>
          </a:stretch>
        </p:blipFill>
        <p:spPr>
          <a:xfrm>
            <a:off x="1100125" y="1584825"/>
            <a:ext cx="6791325" cy="1421375"/>
          </a:xfrm>
          <a:prstGeom prst="rect">
            <a:avLst/>
          </a:prstGeom>
          <a:noFill/>
          <a:ln>
            <a:noFill/>
          </a:ln>
        </p:spPr>
      </p:pic>
      <p:pic>
        <p:nvPicPr>
          <p:cNvPr id="190" name="Google Shape;190;p27"/>
          <p:cNvPicPr preferRelativeResize="0"/>
          <p:nvPr/>
        </p:nvPicPr>
        <p:blipFill>
          <a:blip r:embed="rId4">
            <a:alphaModFix/>
          </a:blip>
          <a:stretch>
            <a:fillRect/>
          </a:stretch>
        </p:blipFill>
        <p:spPr>
          <a:xfrm>
            <a:off x="1100125" y="3182650"/>
            <a:ext cx="3208125" cy="1341650"/>
          </a:xfrm>
          <a:prstGeom prst="rect">
            <a:avLst/>
          </a:prstGeom>
          <a:noFill/>
          <a:ln>
            <a:noFill/>
          </a:ln>
        </p:spPr>
      </p:pic>
      <p:sp>
        <p:nvSpPr>
          <p:cNvPr id="191" name="Google Shape;191;p27"/>
          <p:cNvSpPr txBox="1"/>
          <p:nvPr/>
        </p:nvSpPr>
        <p:spPr>
          <a:xfrm>
            <a:off x="5093575" y="3352425"/>
            <a:ext cx="4050300" cy="12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92" name="Google Shape;192;p27"/>
          <p:cNvSpPr txBox="1"/>
          <p:nvPr/>
        </p:nvSpPr>
        <p:spPr>
          <a:xfrm>
            <a:off x="4714050" y="3182650"/>
            <a:ext cx="4244700" cy="10803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434343"/>
                </a:solidFill>
                <a:latin typeface="Courier New"/>
                <a:ea typeface="Courier New"/>
                <a:cs typeface="Courier New"/>
                <a:sym typeface="Courier New"/>
              </a:rPr>
              <a:t>var branchesArray = ["Apple", "Samsung","Sony"];</a:t>
            </a:r>
            <a:endParaRPr>
              <a:solidFill>
                <a:srgbClr val="434343"/>
              </a:solidFill>
              <a:latin typeface="Calibri"/>
              <a:ea typeface="Calibri"/>
              <a:cs typeface="Calibri"/>
              <a:sym typeface="Calibri"/>
            </a:endParaRPr>
          </a:p>
          <a:p>
            <a:pPr marL="0" lvl="0" indent="0" algn="l" rtl="0">
              <a:lnSpc>
                <a:spcPct val="150000"/>
              </a:lnSpc>
              <a:spcBef>
                <a:spcPts val="0"/>
              </a:spcBef>
              <a:spcAft>
                <a:spcPts val="0"/>
              </a:spcAft>
              <a:buClr>
                <a:schemeClr val="dk1"/>
              </a:buClr>
              <a:buSzPts val="1100"/>
              <a:buFont typeface="Arial"/>
              <a:buNone/>
            </a:pPr>
            <a:r>
              <a:rPr lang="en" sz="1100">
                <a:solidFill>
                  <a:srgbClr val="FF0000"/>
                </a:solidFill>
                <a:latin typeface="Courier New"/>
                <a:ea typeface="Courier New"/>
                <a:cs typeface="Courier New"/>
                <a:sym typeface="Courier New"/>
              </a:rPr>
              <a:t>for(branch in branchesArray)</a:t>
            </a:r>
            <a:r>
              <a:rPr lang="en" sz="1100">
                <a:solidFill>
                  <a:srgbClr val="434343"/>
                </a:solidFill>
                <a:latin typeface="Courier New"/>
                <a:ea typeface="Courier New"/>
                <a:cs typeface="Courier New"/>
                <a:sym typeface="Courier New"/>
              </a:rPr>
              <a:t> {</a:t>
            </a:r>
            <a:endParaRPr sz="1100">
              <a:solidFill>
                <a:srgbClr val="434343"/>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100">
                <a:solidFill>
                  <a:srgbClr val="434343"/>
                </a:solidFill>
                <a:latin typeface="Courier New"/>
                <a:ea typeface="Courier New"/>
                <a:cs typeface="Courier New"/>
                <a:sym typeface="Courier New"/>
              </a:rPr>
              <a:t>    console.log(branchesArray</a:t>
            </a:r>
            <a:r>
              <a:rPr lang="en">
                <a:solidFill>
                  <a:srgbClr val="434343"/>
                </a:solidFill>
                <a:latin typeface="Calibri"/>
                <a:ea typeface="Calibri"/>
                <a:cs typeface="Calibri"/>
                <a:sym typeface="Calibri"/>
              </a:rPr>
              <a:t> </a:t>
            </a:r>
            <a:r>
              <a:rPr lang="en" sz="1100">
                <a:solidFill>
                  <a:srgbClr val="434343"/>
                </a:solidFill>
                <a:latin typeface="Courier New"/>
                <a:ea typeface="Courier New"/>
                <a:cs typeface="Courier New"/>
                <a:sym typeface="Courier New"/>
              </a:rPr>
              <a:t>[branch]);</a:t>
            </a:r>
            <a:endParaRPr sz="1100">
              <a:solidFill>
                <a:srgbClr val="434343"/>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100">
                <a:solidFill>
                  <a:srgbClr val="434343"/>
                </a:solidFill>
                <a:latin typeface="Courier New"/>
                <a:ea typeface="Courier New"/>
                <a:cs typeface="Courier New"/>
                <a:sym typeface="Courier New"/>
              </a:rPr>
              <a:t>}</a:t>
            </a:r>
            <a:endParaRPr sz="1100">
              <a:solidFill>
                <a:srgbClr val="FF0000"/>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3895075" y="236150"/>
            <a:ext cx="4620300" cy="553800"/>
          </a:xfrm>
          <a:prstGeom prst="rect">
            <a:avLst/>
          </a:prstGeom>
          <a:noFill/>
          <a:ln>
            <a:noFill/>
          </a:ln>
        </p:spPr>
        <p:txBody>
          <a:bodyPr spcFirstLastPara="1" wrap="square" lIns="68575" tIns="68575" rIns="68575" bIns="68575" anchor="ctr" anchorCtr="0">
            <a:noAutofit/>
          </a:bodyPr>
          <a:lstStyle/>
          <a:p>
            <a:pPr marL="914400" lvl="0" indent="0" algn="r" rtl="0">
              <a:lnSpc>
                <a:spcPct val="100000"/>
              </a:lnSpc>
              <a:spcBef>
                <a:spcPts val="0"/>
              </a:spcBef>
              <a:spcAft>
                <a:spcPts val="0"/>
              </a:spcAft>
              <a:buNone/>
            </a:pPr>
            <a:r>
              <a:rPr lang="en" sz="2900" b="1"/>
              <a:t>3. Cấu Trúc Điều Khiển</a:t>
            </a:r>
            <a:endParaRPr sz="2300" b="1">
              <a:latin typeface="Arial"/>
              <a:ea typeface="Arial"/>
              <a:cs typeface="Arial"/>
              <a:sym typeface="Arial"/>
            </a:endParaRPr>
          </a:p>
        </p:txBody>
      </p:sp>
      <p:sp>
        <p:nvSpPr>
          <p:cNvPr id="198" name="Google Shape;198;p28"/>
          <p:cNvSpPr txBox="1"/>
          <p:nvPr/>
        </p:nvSpPr>
        <p:spPr>
          <a:xfrm>
            <a:off x="664650" y="10386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Cấu trúc điều khiển WHILE:</a:t>
            </a: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000" b="1">
                <a:solidFill>
                  <a:schemeClr val="dk1"/>
                </a:solidFill>
                <a:latin typeface="Calibri"/>
                <a:ea typeface="Calibri"/>
                <a:cs typeface="Calibri"/>
                <a:sym typeface="Calibri"/>
              </a:rPr>
              <a:t>Cấu trúc điều khiển DO-WHILE:</a:t>
            </a:r>
            <a:endParaRPr sz="1900">
              <a:latin typeface="Calibri"/>
              <a:ea typeface="Calibri"/>
              <a:cs typeface="Calibri"/>
              <a:sym typeface="Calibri"/>
            </a:endParaRPr>
          </a:p>
        </p:txBody>
      </p:sp>
      <p:pic>
        <p:nvPicPr>
          <p:cNvPr id="199" name="Google Shape;199;p28"/>
          <p:cNvPicPr preferRelativeResize="0"/>
          <p:nvPr/>
        </p:nvPicPr>
        <p:blipFill>
          <a:blip r:embed="rId3">
            <a:alphaModFix/>
          </a:blip>
          <a:stretch>
            <a:fillRect/>
          </a:stretch>
        </p:blipFill>
        <p:spPr>
          <a:xfrm>
            <a:off x="1100125" y="1635525"/>
            <a:ext cx="5476875" cy="1281600"/>
          </a:xfrm>
          <a:prstGeom prst="rect">
            <a:avLst/>
          </a:prstGeom>
          <a:noFill/>
          <a:ln>
            <a:noFill/>
          </a:ln>
        </p:spPr>
      </p:pic>
      <p:pic>
        <p:nvPicPr>
          <p:cNvPr id="200" name="Google Shape;200;p28"/>
          <p:cNvPicPr preferRelativeResize="0"/>
          <p:nvPr/>
        </p:nvPicPr>
        <p:blipFill>
          <a:blip r:embed="rId4">
            <a:alphaModFix/>
          </a:blip>
          <a:stretch>
            <a:fillRect/>
          </a:stretch>
        </p:blipFill>
        <p:spPr>
          <a:xfrm>
            <a:off x="1100125" y="3778848"/>
            <a:ext cx="4200525" cy="122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3535525" y="236150"/>
            <a:ext cx="49800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4. Khai Báo Và Sử Dụng Biến</a:t>
            </a:r>
            <a:endParaRPr sz="2300" b="1">
              <a:latin typeface="Arial"/>
              <a:ea typeface="Arial"/>
              <a:cs typeface="Arial"/>
              <a:sym typeface="Arial"/>
            </a:endParaRPr>
          </a:p>
        </p:txBody>
      </p:sp>
      <p:sp>
        <p:nvSpPr>
          <p:cNvPr id="206" name="Google Shape;206;p29"/>
          <p:cNvSpPr txBox="1"/>
          <p:nvPr/>
        </p:nvSpPr>
        <p:spPr>
          <a:xfrm>
            <a:off x="664650" y="1038675"/>
            <a:ext cx="7622100" cy="3818700"/>
          </a:xfrm>
          <a:prstGeom prst="rect">
            <a:avLst/>
          </a:prstGeom>
          <a:noFill/>
          <a:ln>
            <a:noFill/>
          </a:ln>
        </p:spPr>
        <p:txBody>
          <a:bodyPr spcFirstLastPara="1" wrap="square" lIns="91425" tIns="91425" rIns="91425" bIns="91425" anchor="t" anchorCtr="0">
            <a:noAutofit/>
          </a:bodyPr>
          <a:lstStyle/>
          <a:p>
            <a:pPr marL="285750" lvl="0" indent="-241300" algn="l" rtl="0">
              <a:lnSpc>
                <a:spcPct val="150000"/>
              </a:lnSpc>
              <a:spcBef>
                <a:spcPts val="0"/>
              </a:spcBef>
              <a:spcAft>
                <a:spcPts val="0"/>
              </a:spcAft>
              <a:buSzPts val="2000"/>
              <a:buFont typeface="Calibri"/>
              <a:buAutoNum type="arabicPeriod"/>
            </a:pPr>
            <a:r>
              <a:rPr lang="en" sz="2000" b="1">
                <a:latin typeface="Calibri"/>
                <a:ea typeface="Calibri"/>
                <a:cs typeface="Calibri"/>
                <a:sym typeface="Calibri"/>
              </a:rPr>
              <a:t>Khai báo biến:</a:t>
            </a: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207" name="Google Shape;207;p29"/>
          <p:cNvPicPr preferRelativeResize="0"/>
          <p:nvPr/>
        </p:nvPicPr>
        <p:blipFill>
          <a:blip r:embed="rId3">
            <a:alphaModFix/>
          </a:blip>
          <a:stretch>
            <a:fillRect/>
          </a:stretch>
        </p:blipFill>
        <p:spPr>
          <a:xfrm>
            <a:off x="789000" y="1828300"/>
            <a:ext cx="7390674" cy="171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535525" y="236150"/>
            <a:ext cx="49800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4. Khai Báo Và Sử Dụng Biến</a:t>
            </a:r>
            <a:endParaRPr sz="2300" b="1">
              <a:latin typeface="Arial"/>
              <a:ea typeface="Arial"/>
              <a:cs typeface="Arial"/>
              <a:sym typeface="Arial"/>
            </a:endParaRPr>
          </a:p>
        </p:txBody>
      </p:sp>
      <p:sp>
        <p:nvSpPr>
          <p:cNvPr id="213" name="Google Shape;213;p30"/>
          <p:cNvSpPr txBox="1"/>
          <p:nvPr/>
        </p:nvSpPr>
        <p:spPr>
          <a:xfrm>
            <a:off x="664650" y="11910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2.  Cách đặt tên biến:</a:t>
            </a:r>
            <a:endParaRPr sz="2000" b="1">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Dùng các ký tự a..z, A..Z, 1..9, dấu gạch dưới ‘_’, dấu ‘$’</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Tên biến không trùng với từ khóa JS</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Tên biến không bắt đầu bởi con số</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Tên biến không có ký tự khoảng trắng</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Tên biến là case sensitive.</a:t>
            </a:r>
            <a:endParaRPr sz="1800">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9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3535525" y="236150"/>
            <a:ext cx="49800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4. Khai Báo Và Sử Dụng Biến</a:t>
            </a:r>
            <a:endParaRPr sz="2300" b="1">
              <a:latin typeface="Arial"/>
              <a:ea typeface="Arial"/>
              <a:cs typeface="Arial"/>
              <a:sym typeface="Arial"/>
            </a:endParaRPr>
          </a:p>
        </p:txBody>
      </p:sp>
      <p:sp>
        <p:nvSpPr>
          <p:cNvPr id="219" name="Google Shape;219;p31"/>
          <p:cNvSpPr txBox="1"/>
          <p:nvPr/>
        </p:nvSpPr>
        <p:spPr>
          <a:xfrm>
            <a:off x="664650" y="8862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3.  Kiểu Dữ Liệu Của Biến:</a:t>
            </a:r>
            <a:endParaRPr sz="2000" b="1">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JS không quy định kiểu biến khi khai báo biến, kiểu của biến sẽ được tự động xác định khi gán dữ liệu cho biến</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Các kiểu dữ liệu của JS</a:t>
            </a:r>
            <a:endParaRPr sz="1800">
              <a:latin typeface="Calibri"/>
              <a:ea typeface="Calibri"/>
              <a:cs typeface="Calibri"/>
              <a:sym typeface="Calibri"/>
            </a:endParaRPr>
          </a:p>
          <a:p>
            <a:pPr marL="91440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Kiểu số (number): số nguyên, số thực</a:t>
            </a:r>
            <a:endParaRPr sz="1800">
              <a:latin typeface="Calibri"/>
              <a:ea typeface="Calibri"/>
              <a:cs typeface="Calibri"/>
              <a:sym typeface="Calibri"/>
            </a:endParaRPr>
          </a:p>
          <a:p>
            <a:pPr marL="91440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Kiểu chuỗi (string)</a:t>
            </a:r>
            <a:endParaRPr sz="1800">
              <a:latin typeface="Calibri"/>
              <a:ea typeface="Calibri"/>
              <a:cs typeface="Calibri"/>
              <a:sym typeface="Calibri"/>
            </a:endParaRPr>
          </a:p>
          <a:p>
            <a:pPr marL="91440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Kiểu luận lý (boolean): true/false</a:t>
            </a:r>
            <a:endParaRPr sz="1800">
              <a:latin typeface="Calibri"/>
              <a:ea typeface="Calibri"/>
              <a:cs typeface="Calibri"/>
              <a:sym typeface="Calibri"/>
            </a:endParaRPr>
          </a:p>
          <a:p>
            <a:pPr marL="91440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Kiểu đối tượng (object)</a:t>
            </a:r>
            <a:endParaRPr sz="1800">
              <a:latin typeface="Calibri"/>
              <a:ea typeface="Calibri"/>
              <a:cs typeface="Calibri"/>
              <a:sym typeface="Calibri"/>
            </a:endParaRPr>
          </a:p>
          <a:p>
            <a:pPr marL="91440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Kiểu hàm (function)</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Sử dụng </a:t>
            </a:r>
            <a:r>
              <a:rPr lang="en" sz="1800" b="1">
                <a:solidFill>
                  <a:srgbClr val="FF0000"/>
                </a:solidFill>
                <a:latin typeface="Calibri"/>
                <a:ea typeface="Calibri"/>
                <a:cs typeface="Calibri"/>
                <a:sym typeface="Calibri"/>
              </a:rPr>
              <a:t>typeof </a:t>
            </a:r>
            <a:r>
              <a:rPr lang="en" sz="1800">
                <a:latin typeface="Calibri"/>
                <a:ea typeface="Calibri"/>
                <a:cs typeface="Calibri"/>
                <a:sym typeface="Calibri"/>
              </a:rPr>
              <a:t>để xác định kiểu dữ liệu của biến</a:t>
            </a:r>
            <a:endParaRPr sz="1800">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9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4156050" y="159950"/>
            <a:ext cx="4359300" cy="553800"/>
          </a:xfrm>
          <a:prstGeom prst="rect">
            <a:avLst/>
          </a:prstGeom>
          <a:noFill/>
          <a:ln>
            <a:noFill/>
          </a:ln>
        </p:spPr>
        <p:txBody>
          <a:bodyPr spcFirstLastPara="1" wrap="square" lIns="68575" tIns="68575" rIns="68575" bIns="68575" anchor="ctr" anchorCtr="0">
            <a:noAutofit/>
          </a:bodyPr>
          <a:lstStyle/>
          <a:p>
            <a:pPr marL="0" lvl="0" indent="0" algn="r" rtl="0">
              <a:lnSpc>
                <a:spcPct val="115000"/>
              </a:lnSpc>
              <a:spcBef>
                <a:spcPts val="2400"/>
              </a:spcBef>
              <a:spcAft>
                <a:spcPts val="0"/>
              </a:spcAft>
              <a:buSzPts val="1100"/>
              <a:buNone/>
            </a:pPr>
            <a:r>
              <a:rPr lang="en" sz="2300" b="1">
                <a:latin typeface="Arial"/>
                <a:ea typeface="Arial"/>
                <a:cs typeface="Arial"/>
                <a:sym typeface="Arial"/>
              </a:rPr>
              <a:t>PHỤ LỤC</a:t>
            </a:r>
            <a:endParaRPr/>
          </a:p>
        </p:txBody>
      </p:sp>
      <p:sp>
        <p:nvSpPr>
          <p:cNvPr id="96" name="Google Shape;96;p14"/>
          <p:cNvSpPr txBox="1"/>
          <p:nvPr/>
        </p:nvSpPr>
        <p:spPr>
          <a:xfrm>
            <a:off x="1125825" y="1204150"/>
            <a:ext cx="7008900" cy="35430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SzPts val="2900"/>
              <a:buFont typeface="Calibri"/>
              <a:buAutoNum type="arabicPeriod"/>
            </a:pPr>
            <a:r>
              <a:rPr lang="en" sz="2900" b="1">
                <a:latin typeface="Calibri"/>
                <a:ea typeface="Calibri"/>
                <a:cs typeface="Calibri"/>
                <a:sym typeface="Calibri"/>
              </a:rPr>
              <a:t>Giới thiệu về JS</a:t>
            </a:r>
            <a:endParaRPr sz="2900" b="1">
              <a:latin typeface="Calibri"/>
              <a:ea typeface="Calibri"/>
              <a:cs typeface="Calibri"/>
              <a:sym typeface="Calibri"/>
            </a:endParaRPr>
          </a:p>
          <a:p>
            <a:pPr marL="457200" lvl="0" indent="-412750" algn="l" rtl="0">
              <a:spcBef>
                <a:spcPts val="0"/>
              </a:spcBef>
              <a:spcAft>
                <a:spcPts val="0"/>
              </a:spcAft>
              <a:buSzPts val="2900"/>
              <a:buFont typeface="Calibri"/>
              <a:buAutoNum type="arabicPeriod"/>
            </a:pPr>
            <a:r>
              <a:rPr lang="en" sz="2900" b="1">
                <a:latin typeface="Calibri"/>
                <a:ea typeface="Calibri"/>
                <a:cs typeface="Calibri"/>
                <a:sym typeface="Calibri"/>
              </a:rPr>
              <a:t>Toán Tử (Operator)</a:t>
            </a:r>
            <a:endParaRPr sz="2900" b="1">
              <a:latin typeface="Calibri"/>
              <a:ea typeface="Calibri"/>
              <a:cs typeface="Calibri"/>
              <a:sym typeface="Calibri"/>
            </a:endParaRPr>
          </a:p>
          <a:p>
            <a:pPr marL="457200" lvl="0" indent="-412750" algn="l" rtl="0">
              <a:spcBef>
                <a:spcPts val="0"/>
              </a:spcBef>
              <a:spcAft>
                <a:spcPts val="0"/>
              </a:spcAft>
              <a:buSzPts val="2900"/>
              <a:buFont typeface="Calibri"/>
              <a:buAutoNum type="arabicPeriod"/>
            </a:pPr>
            <a:r>
              <a:rPr lang="en" sz="2900" b="1">
                <a:latin typeface="Calibri"/>
                <a:ea typeface="Calibri"/>
                <a:cs typeface="Calibri"/>
                <a:sym typeface="Calibri"/>
              </a:rPr>
              <a:t>Cấu Trúc Điều Khiển</a:t>
            </a:r>
            <a:endParaRPr sz="2900" b="1">
              <a:latin typeface="Calibri"/>
              <a:ea typeface="Calibri"/>
              <a:cs typeface="Calibri"/>
              <a:sym typeface="Calibri"/>
            </a:endParaRPr>
          </a:p>
          <a:p>
            <a:pPr marL="457200" lvl="0" indent="-412750" algn="l" rtl="0">
              <a:lnSpc>
                <a:spcPct val="115000"/>
              </a:lnSpc>
              <a:spcBef>
                <a:spcPts val="0"/>
              </a:spcBef>
              <a:spcAft>
                <a:spcPts val="0"/>
              </a:spcAft>
              <a:buSzPts val="2900"/>
              <a:buFont typeface="Calibri"/>
              <a:buAutoNum type="arabicPeriod"/>
            </a:pPr>
            <a:r>
              <a:rPr lang="en" sz="2900" b="1">
                <a:latin typeface="Calibri"/>
                <a:ea typeface="Calibri"/>
                <a:cs typeface="Calibri"/>
                <a:sym typeface="Calibri"/>
              </a:rPr>
              <a:t>Khai Báo Và Sử Dụng Biến</a:t>
            </a:r>
            <a:endParaRPr sz="2900" b="1">
              <a:latin typeface="Calibri"/>
              <a:ea typeface="Calibri"/>
              <a:cs typeface="Calibri"/>
              <a:sym typeface="Calibri"/>
            </a:endParaRPr>
          </a:p>
          <a:p>
            <a:pPr marL="457200" lvl="0" indent="-412750" algn="l" rtl="0">
              <a:lnSpc>
                <a:spcPct val="115000"/>
              </a:lnSpc>
              <a:spcBef>
                <a:spcPts val="0"/>
              </a:spcBef>
              <a:spcAft>
                <a:spcPts val="0"/>
              </a:spcAft>
              <a:buSzPts val="2900"/>
              <a:buFont typeface="Calibri"/>
              <a:buAutoNum type="arabicPeriod"/>
            </a:pPr>
            <a:r>
              <a:rPr lang="en" sz="2900" b="1">
                <a:latin typeface="Calibri"/>
                <a:ea typeface="Calibri"/>
                <a:cs typeface="Calibri"/>
                <a:sym typeface="Calibri"/>
              </a:rPr>
              <a:t>Khai Báo Và Sử Dụng Hàm</a:t>
            </a:r>
            <a:endParaRPr sz="2900" b="1">
              <a:latin typeface="Calibri"/>
              <a:ea typeface="Calibri"/>
              <a:cs typeface="Calibri"/>
              <a:sym typeface="Calibri"/>
            </a:endParaRPr>
          </a:p>
          <a:p>
            <a:pPr marL="457200" lvl="0" indent="-412750" algn="l" rtl="0">
              <a:lnSpc>
                <a:spcPct val="115000"/>
              </a:lnSpc>
              <a:spcBef>
                <a:spcPts val="0"/>
              </a:spcBef>
              <a:spcAft>
                <a:spcPts val="0"/>
              </a:spcAft>
              <a:buSzPts val="2900"/>
              <a:buFont typeface="Calibri"/>
              <a:buAutoNum type="arabicPeriod"/>
            </a:pPr>
            <a:r>
              <a:rPr lang="en" sz="2900" b="1">
                <a:latin typeface="Calibri"/>
                <a:ea typeface="Calibri"/>
                <a:cs typeface="Calibri"/>
                <a:sym typeface="Calibri"/>
              </a:rPr>
              <a:t>Một Số Đối Tượng Cơ Bản Của JS</a:t>
            </a:r>
            <a:endParaRPr sz="2900" b="1">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3535525" y="236150"/>
            <a:ext cx="49800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4. Khai Báo Và Sử Dụng Biến</a:t>
            </a:r>
            <a:endParaRPr sz="2300" b="1">
              <a:latin typeface="Arial"/>
              <a:ea typeface="Arial"/>
              <a:cs typeface="Arial"/>
              <a:sym typeface="Arial"/>
            </a:endParaRPr>
          </a:p>
        </p:txBody>
      </p:sp>
      <p:sp>
        <p:nvSpPr>
          <p:cNvPr id="225" name="Google Shape;225;p32"/>
          <p:cNvSpPr txBox="1"/>
          <p:nvPr/>
        </p:nvSpPr>
        <p:spPr>
          <a:xfrm>
            <a:off x="245975" y="1038675"/>
            <a:ext cx="8789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4.  Phạm vi sử dụng biến trong JS:</a:t>
            </a:r>
            <a:endParaRPr sz="2000" b="1">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Biến toàn cục (Global)</a:t>
            </a:r>
            <a:endParaRPr sz="1800">
              <a:latin typeface="Calibri"/>
              <a:ea typeface="Calibri"/>
              <a:cs typeface="Calibri"/>
              <a:sym typeface="Calibri"/>
            </a:endParaRPr>
          </a:p>
          <a:p>
            <a:pPr marL="914400" marR="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Biến toàn cục là loại biến mà nó được khai báo ở vị trí bên ngoài một hàm.</a:t>
            </a:r>
            <a:endParaRPr sz="1800">
              <a:latin typeface="Calibri"/>
              <a:ea typeface="Calibri"/>
              <a:cs typeface="Calibri"/>
              <a:sym typeface="Calibri"/>
            </a:endParaRPr>
          </a:p>
          <a:p>
            <a:pPr marL="914400" marR="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Biến toàn cục có thể được truy cập ở bất kỳ vị trí nào trong chương trình  JS.</a:t>
            </a:r>
            <a:endParaRPr sz="1800">
              <a:latin typeface="Calibri"/>
              <a:ea typeface="Calibri"/>
              <a:cs typeface="Calibri"/>
              <a:sym typeface="Calibri"/>
            </a:endParaRPr>
          </a:p>
          <a:p>
            <a:pPr marL="914400" marR="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Khi ở bên trong một hàm, nếu ta khai báo biến mà thiếu từ khóa var thì biến đó sẽ trở thành biến toàn cục.</a:t>
            </a:r>
            <a:endParaRPr sz="1800">
              <a:latin typeface="Calibri"/>
              <a:ea typeface="Calibri"/>
              <a:cs typeface="Calibri"/>
              <a:sym typeface="Calibri"/>
            </a:endParaRPr>
          </a:p>
          <a:p>
            <a:pPr marL="457200" marR="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Biên cục bộ (Local)</a:t>
            </a:r>
            <a:endParaRPr sz="1800">
              <a:latin typeface="Calibri"/>
              <a:ea typeface="Calibri"/>
              <a:cs typeface="Calibri"/>
              <a:sym typeface="Calibri"/>
            </a:endParaRPr>
          </a:p>
          <a:p>
            <a:pPr marL="914400" lvl="1" indent="-342900" algn="l" rtl="0">
              <a:lnSpc>
                <a:spcPct val="190909"/>
              </a:lnSpc>
              <a:spcBef>
                <a:spcPts val="0"/>
              </a:spcBef>
              <a:spcAft>
                <a:spcPts val="0"/>
              </a:spcAft>
              <a:buSzPts val="1800"/>
              <a:buFont typeface="Calibri"/>
              <a:buChar char="○"/>
            </a:pPr>
            <a:r>
              <a:rPr lang="en" sz="1800">
                <a:latin typeface="Calibri"/>
                <a:ea typeface="Calibri"/>
                <a:cs typeface="Calibri"/>
                <a:sym typeface="Calibri"/>
              </a:rPr>
              <a:t>Biến cục bộ là loại biến mà nó được khai báo ở vị trí bên trong một hàm.</a:t>
            </a:r>
            <a:endParaRPr sz="1800">
              <a:latin typeface="Calibri"/>
              <a:ea typeface="Calibri"/>
              <a:cs typeface="Calibri"/>
              <a:sym typeface="Calibri"/>
            </a:endParaRPr>
          </a:p>
          <a:p>
            <a:pPr marL="914400" lvl="1" indent="-342900" algn="l" rtl="0">
              <a:lnSpc>
                <a:spcPct val="190909"/>
              </a:lnSpc>
              <a:spcBef>
                <a:spcPts val="0"/>
              </a:spcBef>
              <a:spcAft>
                <a:spcPts val="0"/>
              </a:spcAft>
              <a:buSzPts val="1800"/>
              <a:buFont typeface="Calibri"/>
              <a:buChar char="○"/>
            </a:pPr>
            <a:r>
              <a:rPr lang="en" sz="1800">
                <a:latin typeface="Calibri"/>
                <a:ea typeface="Calibri"/>
                <a:cs typeface="Calibri"/>
                <a:sym typeface="Calibri"/>
              </a:rPr>
              <a:t>Biến cục bộ chỉ có thể được truy cập ở vị trí bên trong hàm mà nó được khai báo.</a:t>
            </a:r>
            <a:endParaRPr sz="2400">
              <a:latin typeface="Calibri"/>
              <a:ea typeface="Calibri"/>
              <a:cs typeface="Calibri"/>
              <a:sym typeface="Calibri"/>
            </a:endParaRPr>
          </a:p>
          <a:p>
            <a:pPr marL="0" lvl="0" indent="0" algn="l" rtl="0">
              <a:lnSpc>
                <a:spcPct val="150000"/>
              </a:lnSpc>
              <a:spcBef>
                <a:spcPts val="120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9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3535525" y="236150"/>
            <a:ext cx="49800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5. Khai Báo Và Sử Dụng Hàm</a:t>
            </a:r>
            <a:endParaRPr sz="2300" b="1">
              <a:latin typeface="Arial"/>
              <a:ea typeface="Arial"/>
              <a:cs typeface="Arial"/>
              <a:sym typeface="Arial"/>
            </a:endParaRPr>
          </a:p>
        </p:txBody>
      </p:sp>
      <p:sp>
        <p:nvSpPr>
          <p:cNvPr id="231" name="Google Shape;231;p33"/>
          <p:cNvSpPr txBox="1"/>
          <p:nvPr/>
        </p:nvSpPr>
        <p:spPr>
          <a:xfrm>
            <a:off x="245975" y="1114875"/>
            <a:ext cx="8789100" cy="3818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Hàm là khối câu lệnh với một danh sách tham số (hoặc không có tham số)</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Trong JS cho phép hàm không tên</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Hàm có thể trả về một giá trị</a:t>
            </a:r>
            <a:endParaRPr sz="1800">
              <a:latin typeface="Calibri"/>
              <a:ea typeface="Calibri"/>
              <a:cs typeface="Calibri"/>
              <a:sym typeface="Calibri"/>
            </a:endParaRPr>
          </a:p>
          <a:p>
            <a:pPr marL="457200" lvl="0" indent="0" algn="l" rtl="0">
              <a:lnSpc>
                <a:spcPct val="150000"/>
              </a:lnSpc>
              <a:spcBef>
                <a:spcPts val="0"/>
              </a:spcBef>
              <a:spcAft>
                <a:spcPts val="0"/>
              </a:spcAft>
              <a:buNone/>
            </a:pPr>
            <a:endParaRPr sz="1800">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232" name="Google Shape;232;p33"/>
          <p:cNvPicPr preferRelativeResize="0"/>
          <p:nvPr/>
        </p:nvPicPr>
        <p:blipFill>
          <a:blip r:embed="rId3">
            <a:alphaModFix/>
          </a:blip>
          <a:stretch>
            <a:fillRect/>
          </a:stretch>
        </p:blipFill>
        <p:spPr>
          <a:xfrm>
            <a:off x="876675" y="2540738"/>
            <a:ext cx="6172200" cy="2219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3535525" y="236150"/>
            <a:ext cx="49800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5. Khai Báo Và Sử Dụng Hàm</a:t>
            </a:r>
            <a:endParaRPr sz="2300" b="1">
              <a:latin typeface="Arial"/>
              <a:ea typeface="Arial"/>
              <a:cs typeface="Arial"/>
              <a:sym typeface="Arial"/>
            </a:endParaRPr>
          </a:p>
        </p:txBody>
      </p:sp>
      <p:sp>
        <p:nvSpPr>
          <p:cNvPr id="238" name="Google Shape;238;p34"/>
          <p:cNvSpPr txBox="1"/>
          <p:nvPr/>
        </p:nvSpPr>
        <p:spPr>
          <a:xfrm>
            <a:off x="245975" y="1114875"/>
            <a:ext cx="8789100" cy="3818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Gọi hàm trong JS:</a:t>
            </a:r>
            <a:endParaRPr sz="1800">
              <a:latin typeface="Calibri"/>
              <a:ea typeface="Calibri"/>
              <a:cs typeface="Calibri"/>
              <a:sym typeface="Calibri"/>
            </a:endParaRPr>
          </a:p>
          <a:p>
            <a:pPr marL="914400" lvl="1" indent="-349250" algn="l" rtl="0">
              <a:lnSpc>
                <a:spcPct val="150000"/>
              </a:lnSpc>
              <a:spcBef>
                <a:spcPts val="0"/>
              </a:spcBef>
              <a:spcAft>
                <a:spcPts val="0"/>
              </a:spcAft>
              <a:buSzPts val="1900"/>
              <a:buFont typeface="Calibri"/>
              <a:buChar char="○"/>
            </a:pPr>
            <a:r>
              <a:rPr lang="en" sz="1900">
                <a:latin typeface="Calibri"/>
                <a:ea typeface="Calibri"/>
                <a:cs typeface="Calibri"/>
                <a:sym typeface="Calibri"/>
              </a:rPr>
              <a:t>Gọi tên hàm và truyền tương ứng các tham số vào</a:t>
            </a:r>
            <a:endParaRPr sz="1900">
              <a:latin typeface="Calibri"/>
              <a:ea typeface="Calibri"/>
              <a:cs typeface="Calibri"/>
              <a:sym typeface="Calibri"/>
            </a:endParaRPr>
          </a:p>
          <a:p>
            <a:pPr marL="914400" lvl="0" indent="0" algn="l" rtl="0">
              <a:lnSpc>
                <a:spcPct val="150000"/>
              </a:lnSpc>
              <a:spcBef>
                <a:spcPts val="0"/>
              </a:spcBef>
              <a:spcAft>
                <a:spcPts val="0"/>
              </a:spcAft>
              <a:buNone/>
            </a:pPr>
            <a:r>
              <a:rPr lang="en" sz="1900">
                <a:latin typeface="Calibri"/>
                <a:ea typeface="Calibri"/>
                <a:cs typeface="Calibri"/>
                <a:sym typeface="Calibri"/>
              </a:rPr>
              <a:t>VD: tên_hàm(đối số 1, đối số 2)</a:t>
            </a:r>
            <a:endParaRPr sz="1900">
              <a:latin typeface="Calibri"/>
              <a:ea typeface="Calibri"/>
              <a:cs typeface="Calibri"/>
              <a:sym typeface="Calibri"/>
            </a:endParaRPr>
          </a:p>
          <a:p>
            <a:pPr marL="914400" lvl="1" indent="-349250" algn="l" rtl="0">
              <a:lnSpc>
                <a:spcPct val="150000"/>
              </a:lnSpc>
              <a:spcBef>
                <a:spcPts val="0"/>
              </a:spcBef>
              <a:spcAft>
                <a:spcPts val="0"/>
              </a:spcAft>
              <a:buSzPts val="1900"/>
              <a:buFont typeface="Calibri"/>
              <a:buChar char="○"/>
            </a:pPr>
            <a:r>
              <a:rPr lang="en" sz="1900">
                <a:latin typeface="Calibri"/>
                <a:ea typeface="Calibri"/>
                <a:cs typeface="Calibri"/>
                <a:sym typeface="Calibri"/>
              </a:rPr>
              <a:t>Khi gọi hàm không nhất thiết phải truyền đủ các đối số khi định nghĩa hàm. Nếu số đối số ít hơn khi định nghĩa hàm, khi đó những đối số không được truyền cho hàm sẽ mang giá trị </a:t>
            </a:r>
            <a:r>
              <a:rPr lang="en" sz="1900" b="1">
                <a:solidFill>
                  <a:srgbClr val="FF0000"/>
                </a:solidFill>
                <a:latin typeface="Calibri"/>
                <a:ea typeface="Calibri"/>
                <a:cs typeface="Calibri"/>
                <a:sym typeface="Calibri"/>
              </a:rPr>
              <a:t>undefined</a:t>
            </a:r>
            <a:endParaRPr sz="1900" b="1">
              <a:solidFill>
                <a:srgbClr val="FF0000"/>
              </a:solidFill>
              <a:latin typeface="Calibri"/>
              <a:ea typeface="Calibri"/>
              <a:cs typeface="Calibri"/>
              <a:sym typeface="Calibri"/>
            </a:endParaRPr>
          </a:p>
          <a:p>
            <a:pPr marL="914400" lvl="1" indent="-349250" algn="l" rtl="0">
              <a:lnSpc>
                <a:spcPct val="150000"/>
              </a:lnSpc>
              <a:spcBef>
                <a:spcPts val="0"/>
              </a:spcBef>
              <a:spcAft>
                <a:spcPts val="0"/>
              </a:spcAft>
              <a:buSzPts val="1900"/>
              <a:buFont typeface="Calibri"/>
              <a:buChar char="○"/>
            </a:pPr>
            <a:r>
              <a:rPr lang="en" sz="1900">
                <a:latin typeface="Calibri"/>
                <a:ea typeface="Calibri"/>
                <a:cs typeface="Calibri"/>
                <a:sym typeface="Calibri"/>
              </a:rPr>
              <a:t>Các kiểu cơ bản sẽ được truyền vào hàm theo giá trị, đối tượng sẽ được chuyển vào hàm theo tham chiếu.</a:t>
            </a:r>
            <a:endParaRPr sz="1900">
              <a:latin typeface="Calibri"/>
              <a:ea typeface="Calibri"/>
              <a:cs typeface="Calibri"/>
              <a:sym typeface="Calibri"/>
            </a:endParaRPr>
          </a:p>
          <a:p>
            <a:pPr marL="0" lvl="0" indent="0" algn="l" rtl="0">
              <a:lnSpc>
                <a:spcPct val="150000"/>
              </a:lnSpc>
              <a:spcBef>
                <a:spcPts val="0"/>
              </a:spcBef>
              <a:spcAft>
                <a:spcPts val="0"/>
              </a:spcAft>
              <a:buNone/>
            </a:pPr>
            <a:endParaRPr sz="19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Thực hành</a:t>
            </a:r>
            <a:endParaRPr lang="en-US" dirty="0"/>
          </a:p>
        </p:txBody>
      </p:sp>
      <p:sp>
        <p:nvSpPr>
          <p:cNvPr id="3" name="Text Placeholder 2"/>
          <p:cNvSpPr>
            <a:spLocks noGrp="1"/>
          </p:cNvSpPr>
          <p:nvPr>
            <p:ph type="body" idx="1"/>
          </p:nvPr>
        </p:nvSpPr>
        <p:spPr/>
        <p:txBody>
          <a:bodyPr/>
          <a:lstStyle/>
          <a:p>
            <a:r>
              <a:rPr lang="vi-VN" dirty="0">
                <a:hlinkClick r:id="rId2"/>
              </a:rPr>
              <a:t>https://www.w3schools.com/js/js_loop_for.asp</a:t>
            </a:r>
          </a:p>
          <a:p>
            <a:r>
              <a:rPr lang="en-US" dirty="0" smtClean="0">
                <a:hlinkClick r:id="rId2"/>
              </a:rPr>
              <a:t>https</a:t>
            </a:r>
            <a:r>
              <a:rPr lang="en-US" dirty="0">
                <a:hlinkClick r:id="rId2"/>
              </a:rPr>
              <a:t>://</a:t>
            </a:r>
            <a:r>
              <a:rPr lang="en-US" dirty="0" smtClean="0">
                <a:hlinkClick r:id="rId2"/>
              </a:rPr>
              <a:t>www.w3schools.com/js/js_functions.asp</a:t>
            </a:r>
            <a:endParaRPr lang="vi-VN" dirty="0" smtClean="0"/>
          </a:p>
          <a:p>
            <a:r>
              <a:rPr lang="vi-VN" dirty="0">
                <a:hlinkClick r:id="rId3"/>
              </a:rPr>
              <a:t>https://</a:t>
            </a:r>
            <a:r>
              <a:rPr lang="vi-VN" dirty="0" smtClean="0">
                <a:hlinkClick r:id="rId3"/>
              </a:rPr>
              <a:t>www.w3schools.com/js/js_loop_while.asp</a:t>
            </a:r>
            <a:endParaRPr lang="vi-VN" dirty="0" smtClean="0"/>
          </a:p>
          <a:p>
            <a:endParaRPr lang="vi-VN" dirty="0" smtClean="0"/>
          </a:p>
          <a:p>
            <a:endParaRPr lang="vi-VN"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001129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5"/>
          <p:cNvSpPr txBox="1">
            <a:spLocks noGrp="1"/>
          </p:cNvSpPr>
          <p:nvPr>
            <p:ph type="title"/>
          </p:nvPr>
        </p:nvSpPr>
        <p:spPr>
          <a:xfrm>
            <a:off x="27328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244" name="Google Shape;244;p35"/>
          <p:cNvSpPr txBox="1"/>
          <p:nvPr/>
        </p:nvSpPr>
        <p:spPr>
          <a:xfrm>
            <a:off x="245975" y="1114875"/>
            <a:ext cx="8789100" cy="38187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Calibri"/>
              <a:buAutoNum type="arabicPeriod"/>
            </a:pPr>
            <a:r>
              <a:rPr lang="en" sz="2000" b="1">
                <a:latin typeface="Calibri"/>
                <a:ea typeface="Calibri"/>
                <a:cs typeface="Calibri"/>
                <a:sym typeface="Calibri"/>
              </a:rPr>
              <a:t>Array Object:</a:t>
            </a:r>
            <a:endParaRPr sz="2000" b="1">
              <a:latin typeface="Calibri"/>
              <a:ea typeface="Calibri"/>
              <a:cs typeface="Calibri"/>
              <a:sym typeface="Calibri"/>
            </a:endParaRPr>
          </a:p>
          <a:p>
            <a:pPr marL="457200" lvl="0" indent="-349250" algn="l" rtl="0">
              <a:lnSpc>
                <a:spcPct val="150000"/>
              </a:lnSpc>
              <a:spcBef>
                <a:spcPts val="0"/>
              </a:spcBef>
              <a:spcAft>
                <a:spcPts val="0"/>
              </a:spcAft>
              <a:buSzPts val="1900"/>
              <a:buFont typeface="Calibri"/>
              <a:buChar char="●"/>
            </a:pPr>
            <a:r>
              <a:rPr lang="en" sz="1900">
                <a:latin typeface="Calibri"/>
                <a:ea typeface="Calibri"/>
                <a:cs typeface="Calibri"/>
                <a:sym typeface="Calibri"/>
              </a:rPr>
              <a:t>Cách khai báo mảng:</a:t>
            </a:r>
            <a:endParaRPr sz="1900">
              <a:latin typeface="Calibri"/>
              <a:ea typeface="Calibri"/>
              <a:cs typeface="Calibri"/>
              <a:sym typeface="Calibri"/>
            </a:endParaRPr>
          </a:p>
          <a:p>
            <a:pPr marL="914400" lvl="1" indent="-349250" algn="l" rtl="0">
              <a:lnSpc>
                <a:spcPct val="150000"/>
              </a:lnSpc>
              <a:spcBef>
                <a:spcPts val="0"/>
              </a:spcBef>
              <a:spcAft>
                <a:spcPts val="0"/>
              </a:spcAft>
              <a:buSzPts val="1900"/>
              <a:buFont typeface="Calibri"/>
              <a:buChar char="○"/>
            </a:pPr>
            <a:r>
              <a:rPr lang="en" sz="1900">
                <a:latin typeface="Calibri"/>
                <a:ea typeface="Calibri"/>
                <a:cs typeface="Calibri"/>
                <a:sym typeface="Calibri"/>
              </a:rPr>
              <a:t>Regular array:</a:t>
            </a:r>
            <a:endParaRPr sz="1900">
              <a:latin typeface="Calibri"/>
              <a:ea typeface="Calibri"/>
              <a:cs typeface="Calibri"/>
              <a:sym typeface="Calibri"/>
            </a:endParaRPr>
          </a:p>
          <a:p>
            <a:pPr marL="1371600" lvl="0" indent="0" algn="l" rtl="0">
              <a:lnSpc>
                <a:spcPct val="150000"/>
              </a:lnSpc>
              <a:spcBef>
                <a:spcPts val="0"/>
              </a:spcBef>
              <a:spcAft>
                <a:spcPts val="0"/>
              </a:spcAft>
              <a:buNone/>
            </a:pPr>
            <a:endParaRPr sz="1900">
              <a:latin typeface="Calibri"/>
              <a:ea typeface="Calibri"/>
              <a:cs typeface="Calibri"/>
              <a:sym typeface="Calibri"/>
            </a:endParaRPr>
          </a:p>
          <a:p>
            <a:pPr marL="1371600" lvl="0" indent="0" algn="l" rtl="0">
              <a:lnSpc>
                <a:spcPct val="150000"/>
              </a:lnSpc>
              <a:spcBef>
                <a:spcPts val="0"/>
              </a:spcBef>
              <a:spcAft>
                <a:spcPts val="0"/>
              </a:spcAft>
              <a:buNone/>
            </a:pPr>
            <a:endParaRPr sz="1900">
              <a:latin typeface="Calibri"/>
              <a:ea typeface="Calibri"/>
              <a:cs typeface="Calibri"/>
              <a:sym typeface="Calibri"/>
            </a:endParaRPr>
          </a:p>
          <a:p>
            <a:pPr marL="914400" lvl="1" indent="-349250" algn="l" rtl="0">
              <a:lnSpc>
                <a:spcPct val="150000"/>
              </a:lnSpc>
              <a:spcBef>
                <a:spcPts val="0"/>
              </a:spcBef>
              <a:spcAft>
                <a:spcPts val="0"/>
              </a:spcAft>
              <a:buSzPts val="1900"/>
              <a:buFont typeface="Calibri"/>
              <a:buChar char="○"/>
            </a:pPr>
            <a:r>
              <a:rPr lang="en" sz="1900">
                <a:latin typeface="Calibri"/>
                <a:ea typeface="Calibri"/>
                <a:cs typeface="Calibri"/>
                <a:sym typeface="Calibri"/>
              </a:rPr>
              <a:t>Condensed array:</a:t>
            </a:r>
            <a:endParaRPr sz="1900">
              <a:latin typeface="Calibri"/>
              <a:ea typeface="Calibri"/>
              <a:cs typeface="Calibri"/>
              <a:sym typeface="Calibri"/>
            </a:endParaRPr>
          </a:p>
          <a:p>
            <a:pPr marL="1371600" lvl="0" indent="0" algn="l" rtl="0">
              <a:lnSpc>
                <a:spcPct val="150000"/>
              </a:lnSpc>
              <a:spcBef>
                <a:spcPts val="0"/>
              </a:spcBef>
              <a:spcAft>
                <a:spcPts val="0"/>
              </a:spcAft>
              <a:buNone/>
            </a:pPr>
            <a:endParaRPr sz="1900">
              <a:latin typeface="Calibri"/>
              <a:ea typeface="Calibri"/>
              <a:cs typeface="Calibri"/>
              <a:sym typeface="Calibri"/>
            </a:endParaRPr>
          </a:p>
          <a:p>
            <a:pPr marL="914400" lvl="1"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Literal array:</a:t>
            </a:r>
            <a:endParaRPr sz="1900">
              <a:latin typeface="Calibri"/>
              <a:ea typeface="Calibri"/>
              <a:cs typeface="Calibri"/>
              <a:sym typeface="Calibri"/>
            </a:endParaRPr>
          </a:p>
        </p:txBody>
      </p:sp>
      <p:sp>
        <p:nvSpPr>
          <p:cNvPr id="245" name="Google Shape;245;p35"/>
          <p:cNvSpPr txBox="1"/>
          <p:nvPr/>
        </p:nvSpPr>
        <p:spPr>
          <a:xfrm>
            <a:off x="3245925" y="2173925"/>
            <a:ext cx="5133600" cy="7125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434343"/>
                </a:solidFill>
                <a:latin typeface="Courier New"/>
                <a:ea typeface="Courier New"/>
                <a:cs typeface="Courier New"/>
                <a:sym typeface="Courier New"/>
              </a:rPr>
              <a:t>var branches = new Array();</a:t>
            </a:r>
            <a:endParaRPr sz="1200">
              <a:solidFill>
                <a:srgbClr val="434343"/>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a:solidFill>
                  <a:srgbClr val="434343"/>
                </a:solidFill>
                <a:latin typeface="Courier New"/>
                <a:ea typeface="Courier New"/>
                <a:cs typeface="Courier New"/>
                <a:sym typeface="Courier New"/>
              </a:rPr>
              <a:t>branches[0] = “Apple”;</a:t>
            </a:r>
            <a:endParaRPr sz="1200">
              <a:solidFill>
                <a:srgbClr val="434343"/>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a:solidFill>
                  <a:srgbClr val="434343"/>
                </a:solidFill>
                <a:latin typeface="Courier New"/>
                <a:ea typeface="Courier New"/>
                <a:cs typeface="Courier New"/>
                <a:sym typeface="Courier New"/>
              </a:rPr>
              <a:t>branches[1] = “Samsung”;</a:t>
            </a:r>
            <a:endParaRPr sz="1200">
              <a:solidFill>
                <a:srgbClr val="434343"/>
              </a:solidFill>
              <a:latin typeface="Courier New"/>
              <a:ea typeface="Courier New"/>
              <a:cs typeface="Courier New"/>
              <a:sym typeface="Courier New"/>
            </a:endParaRPr>
          </a:p>
        </p:txBody>
      </p:sp>
      <p:sp>
        <p:nvSpPr>
          <p:cNvPr id="246" name="Google Shape;246;p35"/>
          <p:cNvSpPr txBox="1"/>
          <p:nvPr/>
        </p:nvSpPr>
        <p:spPr>
          <a:xfrm>
            <a:off x="3245925" y="3365000"/>
            <a:ext cx="5133600" cy="4302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434343"/>
                </a:solidFill>
                <a:latin typeface="Courier New"/>
                <a:ea typeface="Courier New"/>
                <a:cs typeface="Courier New"/>
                <a:sym typeface="Courier New"/>
              </a:rPr>
              <a:t>var branches = new Array(“Apple”, “Samsung”);</a:t>
            </a:r>
            <a:endParaRPr sz="1200">
              <a:solidFill>
                <a:srgbClr val="434343"/>
              </a:solidFill>
              <a:latin typeface="Courier New"/>
              <a:ea typeface="Courier New"/>
              <a:cs typeface="Courier New"/>
              <a:sym typeface="Courier New"/>
            </a:endParaRPr>
          </a:p>
        </p:txBody>
      </p:sp>
      <p:sp>
        <p:nvSpPr>
          <p:cNvPr id="247" name="Google Shape;247;p35"/>
          <p:cNvSpPr txBox="1"/>
          <p:nvPr/>
        </p:nvSpPr>
        <p:spPr>
          <a:xfrm>
            <a:off x="3228450" y="4273775"/>
            <a:ext cx="5133600" cy="4302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434343"/>
                </a:solidFill>
                <a:latin typeface="Courier New"/>
                <a:ea typeface="Courier New"/>
                <a:cs typeface="Courier New"/>
                <a:sym typeface="Courier New"/>
              </a:rPr>
              <a:t>var branches = ["Apple", "Samsung", "Sony"];</a:t>
            </a:r>
            <a:endParaRPr sz="1200">
              <a:solidFill>
                <a:srgbClr val="434343"/>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2766500" y="236150"/>
            <a:ext cx="58089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253" name="Google Shape;253;p36"/>
          <p:cNvSpPr txBox="1"/>
          <p:nvPr/>
        </p:nvSpPr>
        <p:spPr>
          <a:xfrm>
            <a:off x="245975" y="962475"/>
            <a:ext cx="8789100" cy="38187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Calibri"/>
              <a:buAutoNum type="arabicPeriod"/>
            </a:pPr>
            <a:r>
              <a:rPr lang="en" sz="2000" b="1">
                <a:latin typeface="Calibri"/>
                <a:ea typeface="Calibri"/>
                <a:cs typeface="Calibri"/>
                <a:sym typeface="Calibri"/>
              </a:rPr>
              <a:t>Array Object: </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Các phương thức:</a:t>
            </a:r>
            <a:endParaRPr sz="2000" b="1">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254" name="Google Shape;254;p36"/>
          <p:cNvPicPr preferRelativeResize="0"/>
          <p:nvPr/>
        </p:nvPicPr>
        <p:blipFill>
          <a:blip r:embed="rId3">
            <a:alphaModFix/>
          </a:blip>
          <a:stretch>
            <a:fillRect/>
          </a:stretch>
        </p:blipFill>
        <p:spPr>
          <a:xfrm>
            <a:off x="769025" y="1951250"/>
            <a:ext cx="7670300" cy="2976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260" name="Google Shape;260;p37"/>
          <p:cNvSpPr txBox="1"/>
          <p:nvPr/>
        </p:nvSpPr>
        <p:spPr>
          <a:xfrm>
            <a:off x="245975" y="962475"/>
            <a:ext cx="8789100" cy="38187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Calibri"/>
              <a:buAutoNum type="arabicPeriod"/>
            </a:pPr>
            <a:r>
              <a:rPr lang="en" sz="2000" b="1">
                <a:latin typeface="Calibri"/>
                <a:ea typeface="Calibri"/>
                <a:cs typeface="Calibri"/>
                <a:sym typeface="Calibri"/>
              </a:rPr>
              <a:t>Array Object:</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Các phương thức:</a:t>
            </a:r>
            <a:endParaRPr sz="2000" b="1">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261" name="Google Shape;261;p37"/>
          <p:cNvPicPr preferRelativeResize="0"/>
          <p:nvPr/>
        </p:nvPicPr>
        <p:blipFill>
          <a:blip r:embed="rId3">
            <a:alphaModFix/>
          </a:blip>
          <a:stretch>
            <a:fillRect/>
          </a:stretch>
        </p:blipFill>
        <p:spPr>
          <a:xfrm>
            <a:off x="789000" y="1966000"/>
            <a:ext cx="7780174" cy="2891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267" name="Google Shape;267;p38"/>
          <p:cNvSpPr txBox="1"/>
          <p:nvPr/>
        </p:nvSpPr>
        <p:spPr>
          <a:xfrm>
            <a:off x="245975" y="962475"/>
            <a:ext cx="8789100" cy="38187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Calibri"/>
              <a:buAutoNum type="arabicPeriod"/>
            </a:pPr>
            <a:r>
              <a:rPr lang="en" sz="2000" b="1">
                <a:latin typeface="Calibri"/>
                <a:ea typeface="Calibri"/>
                <a:cs typeface="Calibri"/>
                <a:sym typeface="Calibri"/>
              </a:rPr>
              <a:t>Array Object:</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Các phương thức:</a:t>
            </a:r>
            <a:endParaRPr sz="2000" b="1">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268" name="Google Shape;268;p38"/>
          <p:cNvPicPr preferRelativeResize="0"/>
          <p:nvPr/>
        </p:nvPicPr>
        <p:blipFill>
          <a:blip r:embed="rId3">
            <a:alphaModFix/>
          </a:blip>
          <a:stretch>
            <a:fillRect/>
          </a:stretch>
        </p:blipFill>
        <p:spPr>
          <a:xfrm>
            <a:off x="808975" y="1967525"/>
            <a:ext cx="7450575" cy="2901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274" name="Google Shape;274;p39"/>
          <p:cNvSpPr txBox="1"/>
          <p:nvPr/>
        </p:nvSpPr>
        <p:spPr>
          <a:xfrm>
            <a:off x="245975" y="962475"/>
            <a:ext cx="8789100" cy="38187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Calibri"/>
              <a:buAutoNum type="arabicPeriod"/>
            </a:pPr>
            <a:r>
              <a:rPr lang="en" sz="2000" b="1">
                <a:latin typeface="Calibri"/>
                <a:ea typeface="Calibri"/>
                <a:cs typeface="Calibri"/>
                <a:sym typeface="Calibri"/>
              </a:rPr>
              <a:t>Array Object:</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Các phương thức:</a:t>
            </a:r>
            <a:endParaRPr sz="2000" b="1">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275" name="Google Shape;275;p39"/>
          <p:cNvPicPr preferRelativeResize="0"/>
          <p:nvPr/>
        </p:nvPicPr>
        <p:blipFill>
          <a:blip r:embed="rId3">
            <a:alphaModFix/>
          </a:blip>
          <a:stretch>
            <a:fillRect/>
          </a:stretch>
        </p:blipFill>
        <p:spPr>
          <a:xfrm>
            <a:off x="808975" y="2027450"/>
            <a:ext cx="7680299" cy="278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a:hlinkClick r:id="rId2"/>
              </a:rPr>
              <a:t>https://</a:t>
            </a:r>
            <a:r>
              <a:rPr lang="en-US" dirty="0" smtClean="0">
                <a:hlinkClick r:id="rId2"/>
              </a:rPr>
              <a:t>www.w3schools.com/js/js_objects.asp</a:t>
            </a:r>
            <a:endParaRPr lang="vi-VN" dirty="0" smtClean="0"/>
          </a:p>
          <a:p>
            <a:r>
              <a:rPr lang="en-US" dirty="0"/>
              <a:t>https://www.w3schools.com/js/js_array_methods.asp</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977660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457200" lvl="0" indent="-412750" algn="r" rtl="0">
              <a:lnSpc>
                <a:spcPct val="100000"/>
              </a:lnSpc>
              <a:spcBef>
                <a:spcPts val="0"/>
              </a:spcBef>
              <a:spcAft>
                <a:spcPts val="0"/>
              </a:spcAft>
              <a:buSzPts val="2900"/>
              <a:buAutoNum type="arabicPeriod"/>
            </a:pPr>
            <a:r>
              <a:rPr lang="en" sz="2900" b="1"/>
              <a:t>Giới thiệu về JS</a:t>
            </a:r>
            <a:endParaRPr sz="2300" b="1">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6407500" y="1052725"/>
            <a:ext cx="2381250" cy="2381250"/>
          </a:xfrm>
          <a:prstGeom prst="rect">
            <a:avLst/>
          </a:prstGeom>
          <a:noFill/>
          <a:ln>
            <a:noFill/>
          </a:ln>
        </p:spPr>
      </p:pic>
      <p:sp>
        <p:nvSpPr>
          <p:cNvPr id="103" name="Google Shape;103;p15"/>
          <p:cNvSpPr txBox="1"/>
          <p:nvPr/>
        </p:nvSpPr>
        <p:spPr>
          <a:xfrm>
            <a:off x="6300925" y="3433975"/>
            <a:ext cx="25965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50">
                <a:solidFill>
                  <a:srgbClr val="FF0000"/>
                </a:solidFill>
                <a:highlight>
                  <a:srgbClr val="FFFFFF"/>
                </a:highlight>
              </a:rPr>
              <a:t>Brendan Eich - 1961</a:t>
            </a:r>
            <a:endParaRPr sz="1200">
              <a:solidFill>
                <a:srgbClr val="FF0000"/>
              </a:solidFill>
              <a:latin typeface="Calibri"/>
              <a:ea typeface="Calibri"/>
              <a:cs typeface="Calibri"/>
              <a:sym typeface="Calibri"/>
            </a:endParaRPr>
          </a:p>
        </p:txBody>
      </p:sp>
      <p:sp>
        <p:nvSpPr>
          <p:cNvPr id="104" name="Google Shape;104;p15"/>
          <p:cNvSpPr txBox="1"/>
          <p:nvPr/>
        </p:nvSpPr>
        <p:spPr>
          <a:xfrm>
            <a:off x="108225" y="1205125"/>
            <a:ext cx="6324600" cy="36786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JavaScript được phát triển bởi Brendan Eich (</a:t>
            </a:r>
            <a:r>
              <a:rPr lang="en" sz="2000">
                <a:solidFill>
                  <a:schemeClr val="dk1"/>
                </a:solidFill>
                <a:latin typeface="Calibri"/>
                <a:ea typeface="Calibri"/>
                <a:cs typeface="Calibri"/>
                <a:sym typeface="Calibri"/>
              </a:rPr>
              <a:t>Netscape</a:t>
            </a:r>
            <a:r>
              <a:rPr lang="en" sz="2000">
                <a:latin typeface="Calibri"/>
                <a:ea typeface="Calibri"/>
                <a:cs typeface="Calibri"/>
                <a:sym typeface="Calibri"/>
              </a:rPr>
              <a:t>) vào tháng 9 năm 1995</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Là ngôn ngữ script ở client, dùng để xử lý </a:t>
            </a:r>
            <a:endParaRPr sz="2000">
              <a:latin typeface="Calibri"/>
              <a:ea typeface="Calibri"/>
              <a:cs typeface="Calibri"/>
              <a:sym typeface="Calibri"/>
            </a:endParaRPr>
          </a:p>
          <a:p>
            <a:pPr marL="0" lvl="0" indent="457200" algn="l" rtl="0">
              <a:lnSpc>
                <a:spcPct val="150000"/>
              </a:lnSpc>
              <a:spcBef>
                <a:spcPts val="0"/>
              </a:spcBef>
              <a:spcAft>
                <a:spcPts val="0"/>
              </a:spcAft>
              <a:buNone/>
            </a:pPr>
            <a:r>
              <a:rPr lang="en" sz="2000">
                <a:latin typeface="Calibri"/>
                <a:ea typeface="Calibri"/>
                <a:cs typeface="Calibri"/>
                <a:sym typeface="Calibri"/>
              </a:rPr>
              <a:t>và tương tác với các thành phần HTML</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JS là ngôn ngữ thông dịch, </a:t>
            </a:r>
            <a:r>
              <a:rPr lang="en" sz="2000">
                <a:solidFill>
                  <a:schemeClr val="dk1"/>
                </a:solidFill>
                <a:latin typeface="Calibri"/>
                <a:ea typeface="Calibri"/>
                <a:cs typeface="Calibri"/>
                <a:sym typeface="Calibri"/>
              </a:rPr>
              <a:t>chỉ thực thi trên trình duyệt</a:t>
            </a:r>
            <a:endParaRPr sz="2000">
              <a:latin typeface="Calibri"/>
              <a:ea typeface="Calibri"/>
              <a:cs typeface="Calibri"/>
              <a:sym typeface="Calibri"/>
            </a:endParaRPr>
          </a:p>
          <a:p>
            <a:pPr marL="457200" lvl="0" indent="0" algn="l" rtl="0">
              <a:lnSpc>
                <a:spcPct val="150000"/>
              </a:lnSpc>
              <a:spcBef>
                <a:spcPts val="0"/>
              </a:spcBef>
              <a:spcAft>
                <a:spcPts val="0"/>
              </a:spcAft>
              <a:buNone/>
            </a:pPr>
            <a:endParaRPr sz="2000">
              <a:latin typeface="Calibri"/>
              <a:ea typeface="Calibri"/>
              <a:cs typeface="Calibri"/>
              <a:sym typeface="Calibri"/>
            </a:endParaRPr>
          </a:p>
          <a:p>
            <a:pPr marL="0" lvl="0" indent="0" algn="l" rtl="0">
              <a:lnSpc>
                <a:spcPct val="115000"/>
              </a:lnSpc>
              <a:spcBef>
                <a:spcPts val="0"/>
              </a:spcBef>
              <a:spcAft>
                <a:spcPts val="0"/>
              </a:spcAft>
              <a:buNone/>
            </a:pPr>
            <a:endParaRPr sz="20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281" name="Google Shape;281;p40"/>
          <p:cNvSpPr txBox="1"/>
          <p:nvPr/>
        </p:nvSpPr>
        <p:spPr>
          <a:xfrm>
            <a:off x="245975" y="962475"/>
            <a:ext cx="8789100" cy="3818700"/>
          </a:xfrm>
          <a:prstGeom prst="rect">
            <a:avLst/>
          </a:prstGeom>
          <a:noFill/>
          <a:ln>
            <a:noFill/>
          </a:ln>
        </p:spPr>
        <p:txBody>
          <a:bodyPr spcFirstLastPara="1" wrap="square" lIns="91425" tIns="91425" rIns="91425" bIns="91425" anchor="t" anchorCtr="0">
            <a:noAutofit/>
          </a:bodyPr>
          <a:lstStyle/>
          <a:p>
            <a:pPr marL="914400" lvl="0" indent="-800100" algn="l" rtl="0">
              <a:lnSpc>
                <a:spcPct val="150000"/>
              </a:lnSpc>
              <a:spcBef>
                <a:spcPts val="0"/>
              </a:spcBef>
              <a:spcAft>
                <a:spcPts val="0"/>
              </a:spcAft>
              <a:buNone/>
            </a:pPr>
            <a:r>
              <a:rPr lang="en" sz="2000" b="1">
                <a:latin typeface="Calibri"/>
                <a:ea typeface="Calibri"/>
                <a:cs typeface="Calibri"/>
                <a:sym typeface="Calibri"/>
              </a:rPr>
              <a:t>2.  String Object:</a:t>
            </a:r>
            <a:endParaRPr sz="2000" b="1">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282" name="Google Shape;282;p40"/>
          <p:cNvPicPr preferRelativeResize="0"/>
          <p:nvPr/>
        </p:nvPicPr>
        <p:blipFill>
          <a:blip r:embed="rId3">
            <a:alphaModFix/>
          </a:blip>
          <a:stretch>
            <a:fillRect/>
          </a:stretch>
        </p:blipFill>
        <p:spPr>
          <a:xfrm>
            <a:off x="789000" y="1478125"/>
            <a:ext cx="7780174" cy="3460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288" name="Google Shape;288;p41"/>
          <p:cNvSpPr txBox="1"/>
          <p:nvPr/>
        </p:nvSpPr>
        <p:spPr>
          <a:xfrm>
            <a:off x="245975" y="962475"/>
            <a:ext cx="8789100" cy="3818700"/>
          </a:xfrm>
          <a:prstGeom prst="rect">
            <a:avLst/>
          </a:prstGeom>
          <a:noFill/>
          <a:ln>
            <a:noFill/>
          </a:ln>
        </p:spPr>
        <p:txBody>
          <a:bodyPr spcFirstLastPara="1" wrap="square" lIns="91425" tIns="91425" rIns="91425" bIns="91425" anchor="t" anchorCtr="0">
            <a:noAutofit/>
          </a:bodyPr>
          <a:lstStyle/>
          <a:p>
            <a:pPr marL="914400" lvl="0" indent="-800100" algn="l" rtl="0">
              <a:lnSpc>
                <a:spcPct val="150000"/>
              </a:lnSpc>
              <a:spcBef>
                <a:spcPts val="0"/>
              </a:spcBef>
              <a:spcAft>
                <a:spcPts val="0"/>
              </a:spcAft>
              <a:buNone/>
            </a:pPr>
            <a:r>
              <a:rPr lang="en" sz="2000" b="1">
                <a:latin typeface="Calibri"/>
                <a:ea typeface="Calibri"/>
                <a:cs typeface="Calibri"/>
                <a:sym typeface="Calibri"/>
              </a:rPr>
              <a:t>2.  String Object:</a:t>
            </a:r>
            <a:endParaRPr sz="2000" b="1">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289" name="Google Shape;289;p41"/>
          <p:cNvPicPr preferRelativeResize="0"/>
          <p:nvPr/>
        </p:nvPicPr>
        <p:blipFill>
          <a:blip r:embed="rId3">
            <a:alphaModFix/>
          </a:blip>
          <a:stretch>
            <a:fillRect/>
          </a:stretch>
        </p:blipFill>
        <p:spPr>
          <a:xfrm>
            <a:off x="818975" y="1478125"/>
            <a:ext cx="7660300" cy="3505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295" name="Google Shape;295;p42"/>
          <p:cNvSpPr txBox="1"/>
          <p:nvPr/>
        </p:nvSpPr>
        <p:spPr>
          <a:xfrm>
            <a:off x="245975" y="962475"/>
            <a:ext cx="8789100" cy="3818700"/>
          </a:xfrm>
          <a:prstGeom prst="rect">
            <a:avLst/>
          </a:prstGeom>
          <a:noFill/>
          <a:ln>
            <a:noFill/>
          </a:ln>
        </p:spPr>
        <p:txBody>
          <a:bodyPr spcFirstLastPara="1" wrap="square" lIns="91425" tIns="91425" rIns="91425" bIns="91425" anchor="t" anchorCtr="0">
            <a:noAutofit/>
          </a:bodyPr>
          <a:lstStyle/>
          <a:p>
            <a:pPr marL="914400" lvl="0" indent="-800100" algn="l" rtl="0">
              <a:lnSpc>
                <a:spcPct val="150000"/>
              </a:lnSpc>
              <a:spcBef>
                <a:spcPts val="0"/>
              </a:spcBef>
              <a:spcAft>
                <a:spcPts val="0"/>
              </a:spcAft>
              <a:buNone/>
            </a:pPr>
            <a:r>
              <a:rPr lang="en" sz="2000" b="1">
                <a:latin typeface="Calibri"/>
                <a:ea typeface="Calibri"/>
                <a:cs typeface="Calibri"/>
                <a:sym typeface="Calibri"/>
              </a:rPr>
              <a:t>2.  String Object:</a:t>
            </a:r>
            <a:endParaRPr sz="2000" b="1">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296" name="Google Shape;296;p42"/>
          <p:cNvPicPr preferRelativeResize="0"/>
          <p:nvPr/>
        </p:nvPicPr>
        <p:blipFill>
          <a:blip r:embed="rId3">
            <a:alphaModFix/>
          </a:blip>
          <a:stretch>
            <a:fillRect/>
          </a:stretch>
        </p:blipFill>
        <p:spPr>
          <a:xfrm>
            <a:off x="838950" y="1521775"/>
            <a:ext cx="7680275" cy="3361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302" name="Google Shape;302;p43"/>
          <p:cNvSpPr txBox="1"/>
          <p:nvPr/>
        </p:nvSpPr>
        <p:spPr>
          <a:xfrm>
            <a:off x="245975" y="962475"/>
            <a:ext cx="8789100" cy="3818700"/>
          </a:xfrm>
          <a:prstGeom prst="rect">
            <a:avLst/>
          </a:prstGeom>
          <a:noFill/>
          <a:ln>
            <a:noFill/>
          </a:ln>
        </p:spPr>
        <p:txBody>
          <a:bodyPr spcFirstLastPara="1" wrap="square" lIns="91425" tIns="91425" rIns="91425" bIns="91425" anchor="t" anchorCtr="0">
            <a:noAutofit/>
          </a:bodyPr>
          <a:lstStyle/>
          <a:p>
            <a:pPr marL="914400" lvl="0" indent="-742950" algn="l" rtl="0">
              <a:lnSpc>
                <a:spcPct val="150000"/>
              </a:lnSpc>
              <a:spcBef>
                <a:spcPts val="0"/>
              </a:spcBef>
              <a:spcAft>
                <a:spcPts val="0"/>
              </a:spcAft>
              <a:buNone/>
            </a:pPr>
            <a:r>
              <a:rPr lang="en" sz="2000" b="1">
                <a:latin typeface="Calibri"/>
                <a:ea typeface="Calibri"/>
                <a:cs typeface="Calibri"/>
                <a:sym typeface="Calibri"/>
              </a:rPr>
              <a:t>2.  String Object:</a:t>
            </a:r>
            <a:endParaRPr sz="2000" b="1">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303" name="Google Shape;303;p43"/>
          <p:cNvPicPr preferRelativeResize="0"/>
          <p:nvPr/>
        </p:nvPicPr>
        <p:blipFill>
          <a:blip r:embed="rId3">
            <a:alphaModFix/>
          </a:blip>
          <a:stretch>
            <a:fillRect/>
          </a:stretch>
        </p:blipFill>
        <p:spPr>
          <a:xfrm>
            <a:off x="818975" y="1491825"/>
            <a:ext cx="7700250" cy="3405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a:hlinkClick r:id="rId2"/>
              </a:rPr>
              <a:t>https://</a:t>
            </a:r>
            <a:r>
              <a:rPr lang="en-US" dirty="0" smtClean="0">
                <a:hlinkClick r:id="rId2"/>
              </a:rPr>
              <a:t>www.w3schools.com/js/js_string_methods.asp</a:t>
            </a:r>
            <a:endParaRPr lang="vi-VN"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772742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309" name="Google Shape;309;p44"/>
          <p:cNvSpPr txBox="1"/>
          <p:nvPr/>
        </p:nvSpPr>
        <p:spPr>
          <a:xfrm>
            <a:off x="550775" y="1038675"/>
            <a:ext cx="8789100" cy="3818700"/>
          </a:xfrm>
          <a:prstGeom prst="rect">
            <a:avLst/>
          </a:prstGeom>
          <a:noFill/>
          <a:ln>
            <a:noFill/>
          </a:ln>
        </p:spPr>
        <p:txBody>
          <a:bodyPr spcFirstLastPara="1" wrap="square" lIns="91425" tIns="91425" rIns="91425" bIns="91425" anchor="t" anchorCtr="0">
            <a:noAutofit/>
          </a:bodyPr>
          <a:lstStyle/>
          <a:p>
            <a:pPr marL="914400" lvl="0" indent="-742950" algn="l" rtl="0">
              <a:lnSpc>
                <a:spcPct val="150000"/>
              </a:lnSpc>
              <a:spcBef>
                <a:spcPts val="0"/>
              </a:spcBef>
              <a:spcAft>
                <a:spcPts val="0"/>
              </a:spcAft>
              <a:buNone/>
            </a:pPr>
            <a:r>
              <a:rPr lang="en" sz="2000" b="1">
                <a:latin typeface="Calibri"/>
                <a:ea typeface="Calibri"/>
                <a:cs typeface="Calibri"/>
                <a:sym typeface="Calibri"/>
              </a:rPr>
              <a:t>3.  Date Object:</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Dùng để thao tác với ngày, giờ, thời gian</a:t>
            </a:r>
            <a:endParaRPr sz="1900">
              <a:solidFill>
                <a:schemeClr val="dk1"/>
              </a:solidFill>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Có hai cách để tạo đối tượng date</a:t>
            </a:r>
            <a:endParaRPr sz="1900">
              <a:solidFill>
                <a:schemeClr val="dk1"/>
              </a:solidFill>
              <a:latin typeface="Calibri"/>
              <a:ea typeface="Calibri"/>
              <a:cs typeface="Calibri"/>
              <a:sym typeface="Calibri"/>
            </a:endParaRPr>
          </a:p>
          <a:p>
            <a:pPr marL="914400" lvl="1"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Khởi tạo không đối số: var currentDate = new Date(); </a:t>
            </a:r>
            <a:endParaRPr sz="1900">
              <a:solidFill>
                <a:schemeClr val="dk1"/>
              </a:solidFill>
              <a:latin typeface="Calibri"/>
              <a:ea typeface="Calibri"/>
              <a:cs typeface="Calibri"/>
              <a:sym typeface="Calibri"/>
            </a:endParaRPr>
          </a:p>
          <a:p>
            <a:pPr marL="914400" lvl="0" indent="0" algn="l" rtl="0">
              <a:lnSpc>
                <a:spcPct val="150000"/>
              </a:lnSpc>
              <a:spcBef>
                <a:spcPts val="0"/>
              </a:spcBef>
              <a:spcAft>
                <a:spcPts val="0"/>
              </a:spcAft>
              <a:buNone/>
            </a:pPr>
            <a:r>
              <a:rPr lang="en" sz="1900">
                <a:solidFill>
                  <a:schemeClr val="dk1"/>
                </a:solidFill>
                <a:latin typeface="Calibri"/>
                <a:ea typeface="Calibri"/>
                <a:cs typeface="Calibri"/>
                <a:sym typeface="Calibri"/>
              </a:rPr>
              <a:t>→ </a:t>
            </a:r>
            <a:r>
              <a:rPr lang="en" sz="1900" b="1">
                <a:solidFill>
                  <a:schemeClr val="dk1"/>
                </a:solidFill>
                <a:latin typeface="Calibri"/>
                <a:ea typeface="Calibri"/>
                <a:cs typeface="Calibri"/>
                <a:sym typeface="Calibri"/>
              </a:rPr>
              <a:t>currentDate </a:t>
            </a:r>
            <a:r>
              <a:rPr lang="en" sz="1900">
                <a:solidFill>
                  <a:schemeClr val="dk1"/>
                </a:solidFill>
                <a:latin typeface="Calibri"/>
                <a:ea typeface="Calibri"/>
                <a:cs typeface="Calibri"/>
                <a:sym typeface="Calibri"/>
              </a:rPr>
              <a:t>là ngày tháng năm hiện hành</a:t>
            </a:r>
            <a:endParaRPr sz="1900">
              <a:solidFill>
                <a:schemeClr val="dk1"/>
              </a:solidFill>
              <a:latin typeface="Calibri"/>
              <a:ea typeface="Calibri"/>
              <a:cs typeface="Calibri"/>
              <a:sym typeface="Calibri"/>
            </a:endParaRPr>
          </a:p>
          <a:p>
            <a:pPr marL="914400" lvl="1"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Khởi tạo 3 đối số: var date = new Date(year, month, day);</a:t>
            </a:r>
            <a:endParaRPr sz="1900">
              <a:solidFill>
                <a:schemeClr val="dk1"/>
              </a:solidFill>
              <a:latin typeface="Calibri"/>
              <a:ea typeface="Calibri"/>
              <a:cs typeface="Calibri"/>
              <a:sym typeface="Calibri"/>
            </a:endParaRPr>
          </a:p>
          <a:p>
            <a:pPr marL="914400" lvl="0" indent="-742950" algn="l" rtl="0">
              <a:lnSpc>
                <a:spcPct val="150000"/>
              </a:lnSpc>
              <a:spcBef>
                <a:spcPts val="0"/>
              </a:spcBef>
              <a:spcAft>
                <a:spcPts val="0"/>
              </a:spcAft>
              <a:buNone/>
            </a:pPr>
            <a:endParaRPr sz="2000" b="1">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27328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315" name="Google Shape;315;p45"/>
          <p:cNvSpPr txBox="1"/>
          <p:nvPr/>
        </p:nvSpPr>
        <p:spPr>
          <a:xfrm>
            <a:off x="550775" y="886275"/>
            <a:ext cx="8789100" cy="3818700"/>
          </a:xfrm>
          <a:prstGeom prst="rect">
            <a:avLst/>
          </a:prstGeom>
          <a:noFill/>
          <a:ln>
            <a:noFill/>
          </a:ln>
        </p:spPr>
        <p:txBody>
          <a:bodyPr spcFirstLastPara="1" wrap="square" lIns="91425" tIns="91425" rIns="91425" bIns="91425" anchor="t" anchorCtr="0">
            <a:noAutofit/>
          </a:bodyPr>
          <a:lstStyle/>
          <a:p>
            <a:pPr marL="914400" lvl="0" indent="-914400" algn="l" rtl="0">
              <a:lnSpc>
                <a:spcPct val="150000"/>
              </a:lnSpc>
              <a:spcBef>
                <a:spcPts val="0"/>
              </a:spcBef>
              <a:spcAft>
                <a:spcPts val="0"/>
              </a:spcAft>
              <a:buNone/>
            </a:pPr>
            <a:r>
              <a:rPr lang="en" sz="2000" b="1">
                <a:latin typeface="Calibri"/>
                <a:ea typeface="Calibri"/>
                <a:cs typeface="Calibri"/>
                <a:sym typeface="Calibri"/>
              </a:rPr>
              <a:t>3.  Date Object:</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Các phương thức:</a:t>
            </a: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316" name="Google Shape;316;p45"/>
          <p:cNvPicPr preferRelativeResize="0"/>
          <p:nvPr/>
        </p:nvPicPr>
        <p:blipFill>
          <a:blip r:embed="rId3">
            <a:alphaModFix/>
          </a:blip>
          <a:stretch>
            <a:fillRect/>
          </a:stretch>
        </p:blipFill>
        <p:spPr>
          <a:xfrm>
            <a:off x="1138550" y="1807725"/>
            <a:ext cx="7420626" cy="3116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6"/>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322" name="Google Shape;322;p46"/>
          <p:cNvSpPr txBox="1"/>
          <p:nvPr/>
        </p:nvSpPr>
        <p:spPr>
          <a:xfrm>
            <a:off x="550775" y="886275"/>
            <a:ext cx="8789100" cy="3818700"/>
          </a:xfrm>
          <a:prstGeom prst="rect">
            <a:avLst/>
          </a:prstGeom>
          <a:noFill/>
          <a:ln>
            <a:noFill/>
          </a:ln>
        </p:spPr>
        <p:txBody>
          <a:bodyPr spcFirstLastPara="1" wrap="square" lIns="91425" tIns="91425" rIns="91425" bIns="91425" anchor="t" anchorCtr="0">
            <a:noAutofit/>
          </a:bodyPr>
          <a:lstStyle/>
          <a:p>
            <a:pPr marL="914400" lvl="0" indent="-914400" algn="l" rtl="0">
              <a:lnSpc>
                <a:spcPct val="150000"/>
              </a:lnSpc>
              <a:spcBef>
                <a:spcPts val="0"/>
              </a:spcBef>
              <a:spcAft>
                <a:spcPts val="0"/>
              </a:spcAft>
              <a:buNone/>
            </a:pPr>
            <a:r>
              <a:rPr lang="en" sz="2000" b="1">
                <a:latin typeface="Calibri"/>
                <a:ea typeface="Calibri"/>
                <a:cs typeface="Calibri"/>
                <a:sym typeface="Calibri"/>
              </a:rPr>
              <a:t>3.  Date Object:</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Các phương thức:</a:t>
            </a: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323" name="Google Shape;323;p46"/>
          <p:cNvPicPr preferRelativeResize="0"/>
          <p:nvPr/>
        </p:nvPicPr>
        <p:blipFill>
          <a:blip r:embed="rId3">
            <a:alphaModFix/>
          </a:blip>
          <a:stretch>
            <a:fillRect/>
          </a:stretch>
        </p:blipFill>
        <p:spPr>
          <a:xfrm>
            <a:off x="1138550" y="1827700"/>
            <a:ext cx="7340725" cy="31460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a:hlinkClick r:id="rId2"/>
              </a:rPr>
              <a:t>https://</a:t>
            </a:r>
            <a:r>
              <a:rPr lang="en-US" dirty="0" smtClean="0">
                <a:hlinkClick r:id="rId2"/>
              </a:rPr>
              <a:t>www.w3schools.com/js/js_date_formats.asp</a:t>
            </a:r>
            <a:endParaRPr lang="vi-VN" dirty="0" smtClean="0"/>
          </a:p>
          <a:p>
            <a:r>
              <a:rPr lang="vi-VN" dirty="0">
                <a:hlinkClick r:id="rId3"/>
              </a:rPr>
              <a:t>https://</a:t>
            </a:r>
            <a:r>
              <a:rPr lang="vi-VN" dirty="0" smtClean="0">
                <a:hlinkClick r:id="rId3"/>
              </a:rPr>
              <a:t>www.w3schools.com/js/js_date_methods.asp</a:t>
            </a:r>
            <a:endParaRPr lang="vi-VN" dirty="0" smtClean="0"/>
          </a:p>
          <a:p>
            <a:endParaRPr lang="vi-VN"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572213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329" name="Google Shape;329;p47"/>
          <p:cNvSpPr txBox="1"/>
          <p:nvPr/>
        </p:nvSpPr>
        <p:spPr>
          <a:xfrm>
            <a:off x="550775" y="962475"/>
            <a:ext cx="8789100" cy="3818700"/>
          </a:xfrm>
          <a:prstGeom prst="rect">
            <a:avLst/>
          </a:prstGeom>
          <a:noFill/>
          <a:ln>
            <a:noFill/>
          </a:ln>
        </p:spPr>
        <p:txBody>
          <a:bodyPr spcFirstLastPara="1" wrap="square" lIns="91425" tIns="91425" rIns="91425" bIns="91425" anchor="t" anchorCtr="0">
            <a:noAutofit/>
          </a:bodyPr>
          <a:lstStyle/>
          <a:p>
            <a:pPr marL="914400" lvl="0" indent="-914400" algn="l" rtl="0">
              <a:lnSpc>
                <a:spcPct val="150000"/>
              </a:lnSpc>
              <a:spcBef>
                <a:spcPts val="0"/>
              </a:spcBef>
              <a:spcAft>
                <a:spcPts val="0"/>
              </a:spcAft>
              <a:buNone/>
            </a:pPr>
            <a:r>
              <a:rPr lang="en" sz="2000" b="1">
                <a:latin typeface="Calibri"/>
                <a:ea typeface="Calibri"/>
                <a:cs typeface="Calibri"/>
                <a:sym typeface="Calibri"/>
              </a:rPr>
              <a:t>4.  Math Object:</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Các thuộc tính:</a:t>
            </a: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330" name="Google Shape;330;p47"/>
          <p:cNvPicPr preferRelativeResize="0"/>
          <p:nvPr/>
        </p:nvPicPr>
        <p:blipFill>
          <a:blip r:embed="rId3">
            <a:alphaModFix/>
          </a:blip>
          <a:stretch>
            <a:fillRect/>
          </a:stretch>
        </p:blipFill>
        <p:spPr>
          <a:xfrm>
            <a:off x="1081088" y="2017450"/>
            <a:ext cx="7286625" cy="288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457200" lvl="0" indent="-412750" algn="r" rtl="0">
              <a:lnSpc>
                <a:spcPct val="100000"/>
              </a:lnSpc>
              <a:spcBef>
                <a:spcPts val="0"/>
              </a:spcBef>
              <a:spcAft>
                <a:spcPts val="0"/>
              </a:spcAft>
              <a:buSzPts val="2900"/>
              <a:buAutoNum type="arabicPeriod"/>
            </a:pPr>
            <a:r>
              <a:rPr lang="en" sz="2900" b="1"/>
              <a:t>Giới thiệu về JS</a:t>
            </a:r>
            <a:endParaRPr sz="2300" b="1">
              <a:latin typeface="Arial"/>
              <a:ea typeface="Arial"/>
              <a:cs typeface="Arial"/>
              <a:sym typeface="Arial"/>
            </a:endParaRPr>
          </a:p>
        </p:txBody>
      </p:sp>
      <p:pic>
        <p:nvPicPr>
          <p:cNvPr id="110" name="Google Shape;110;p16"/>
          <p:cNvPicPr preferRelativeResize="0"/>
          <p:nvPr/>
        </p:nvPicPr>
        <p:blipFill>
          <a:blip r:embed="rId3">
            <a:alphaModFix/>
          </a:blip>
          <a:stretch>
            <a:fillRect/>
          </a:stretch>
        </p:blipFill>
        <p:spPr>
          <a:xfrm>
            <a:off x="593925" y="1203125"/>
            <a:ext cx="3929376" cy="3631351"/>
          </a:xfrm>
          <a:prstGeom prst="rect">
            <a:avLst/>
          </a:prstGeom>
          <a:noFill/>
          <a:ln>
            <a:noFill/>
          </a:ln>
        </p:spPr>
      </p:pic>
      <p:pic>
        <p:nvPicPr>
          <p:cNvPr id="111" name="Google Shape;111;p16"/>
          <p:cNvPicPr preferRelativeResize="0"/>
          <p:nvPr/>
        </p:nvPicPr>
        <p:blipFill>
          <a:blip r:embed="rId4">
            <a:alphaModFix/>
          </a:blip>
          <a:stretch>
            <a:fillRect/>
          </a:stretch>
        </p:blipFill>
        <p:spPr>
          <a:xfrm>
            <a:off x="5373201" y="942350"/>
            <a:ext cx="2662492" cy="40487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336" name="Google Shape;336;p48"/>
          <p:cNvSpPr txBox="1"/>
          <p:nvPr/>
        </p:nvSpPr>
        <p:spPr>
          <a:xfrm>
            <a:off x="550775" y="962475"/>
            <a:ext cx="8789100" cy="3818700"/>
          </a:xfrm>
          <a:prstGeom prst="rect">
            <a:avLst/>
          </a:prstGeom>
          <a:noFill/>
          <a:ln>
            <a:noFill/>
          </a:ln>
        </p:spPr>
        <p:txBody>
          <a:bodyPr spcFirstLastPara="1" wrap="square" lIns="91425" tIns="91425" rIns="91425" bIns="91425" anchor="t" anchorCtr="0">
            <a:noAutofit/>
          </a:bodyPr>
          <a:lstStyle/>
          <a:p>
            <a:pPr marL="914400" lvl="0" indent="-914400" algn="l" rtl="0">
              <a:lnSpc>
                <a:spcPct val="150000"/>
              </a:lnSpc>
              <a:spcBef>
                <a:spcPts val="0"/>
              </a:spcBef>
              <a:spcAft>
                <a:spcPts val="0"/>
              </a:spcAft>
              <a:buNone/>
            </a:pPr>
            <a:r>
              <a:rPr lang="en" sz="2000" b="1">
                <a:latin typeface="Calibri"/>
                <a:ea typeface="Calibri"/>
                <a:cs typeface="Calibri"/>
                <a:sym typeface="Calibri"/>
              </a:rPr>
              <a:t>4.  Math Object:</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Các phương thức:</a:t>
            </a: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337" name="Google Shape;337;p48"/>
          <p:cNvPicPr preferRelativeResize="0"/>
          <p:nvPr/>
        </p:nvPicPr>
        <p:blipFill>
          <a:blip r:embed="rId3">
            <a:alphaModFix/>
          </a:blip>
          <a:stretch>
            <a:fillRect/>
          </a:stretch>
        </p:blipFill>
        <p:spPr>
          <a:xfrm>
            <a:off x="1088625" y="1931275"/>
            <a:ext cx="7400651" cy="3002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9"/>
          <p:cNvSpPr txBox="1">
            <a:spLocks noGrp="1"/>
          </p:cNvSpPr>
          <p:nvPr>
            <p:ph type="title"/>
          </p:nvPr>
        </p:nvSpPr>
        <p:spPr>
          <a:xfrm>
            <a:off x="2809050" y="236150"/>
            <a:ext cx="5972400" cy="553800"/>
          </a:xfrm>
          <a:prstGeom prst="rect">
            <a:avLst/>
          </a:prstGeom>
          <a:noFill/>
          <a:ln>
            <a:noFill/>
          </a:ln>
        </p:spPr>
        <p:txBody>
          <a:bodyPr spcFirstLastPara="1" wrap="square" lIns="68575" tIns="68575" rIns="68575" bIns="68575" anchor="ctr" anchorCtr="0">
            <a:noAutofit/>
          </a:bodyPr>
          <a:lstStyle/>
          <a:p>
            <a:pPr marL="457200" lvl="0" indent="0" algn="l" rtl="0">
              <a:lnSpc>
                <a:spcPct val="115000"/>
              </a:lnSpc>
              <a:spcBef>
                <a:spcPts val="0"/>
              </a:spcBef>
              <a:spcAft>
                <a:spcPts val="0"/>
              </a:spcAft>
              <a:buNone/>
            </a:pPr>
            <a:r>
              <a:rPr lang="en" sz="2900" b="1"/>
              <a:t>6. Một số đối tượng cơ bản của JS</a:t>
            </a:r>
            <a:endParaRPr sz="2300" b="1">
              <a:latin typeface="Arial"/>
              <a:ea typeface="Arial"/>
              <a:cs typeface="Arial"/>
              <a:sym typeface="Arial"/>
            </a:endParaRPr>
          </a:p>
        </p:txBody>
      </p:sp>
      <p:sp>
        <p:nvSpPr>
          <p:cNvPr id="343" name="Google Shape;343;p49"/>
          <p:cNvSpPr txBox="1"/>
          <p:nvPr/>
        </p:nvSpPr>
        <p:spPr>
          <a:xfrm>
            <a:off x="550775" y="962475"/>
            <a:ext cx="8789100" cy="3818700"/>
          </a:xfrm>
          <a:prstGeom prst="rect">
            <a:avLst/>
          </a:prstGeom>
          <a:noFill/>
          <a:ln>
            <a:noFill/>
          </a:ln>
        </p:spPr>
        <p:txBody>
          <a:bodyPr spcFirstLastPara="1" wrap="square" lIns="91425" tIns="91425" rIns="91425" bIns="91425" anchor="t" anchorCtr="0">
            <a:noAutofit/>
          </a:bodyPr>
          <a:lstStyle/>
          <a:p>
            <a:pPr marL="914400" lvl="0" indent="-914400" algn="l" rtl="0">
              <a:lnSpc>
                <a:spcPct val="150000"/>
              </a:lnSpc>
              <a:spcBef>
                <a:spcPts val="0"/>
              </a:spcBef>
              <a:spcAft>
                <a:spcPts val="0"/>
              </a:spcAft>
              <a:buNone/>
            </a:pPr>
            <a:r>
              <a:rPr lang="en" sz="2000" b="1">
                <a:latin typeface="Calibri"/>
                <a:ea typeface="Calibri"/>
                <a:cs typeface="Calibri"/>
                <a:sym typeface="Calibri"/>
              </a:rPr>
              <a:t>4.  Math Object:</a:t>
            </a:r>
            <a:endParaRPr sz="2000" b="1">
              <a:latin typeface="Calibri"/>
              <a:ea typeface="Calibri"/>
              <a:cs typeface="Calibri"/>
              <a:sym typeface="Calibri"/>
            </a:endParaRPr>
          </a:p>
          <a:p>
            <a:pPr marL="457200" lvl="0" indent="-349250" algn="l" rtl="0">
              <a:lnSpc>
                <a:spcPct val="150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Các phương thức:</a:t>
            </a: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1900">
              <a:latin typeface="Calibri"/>
              <a:ea typeface="Calibri"/>
              <a:cs typeface="Calibri"/>
              <a:sym typeface="Calibri"/>
            </a:endParaRPr>
          </a:p>
        </p:txBody>
      </p:sp>
      <p:pic>
        <p:nvPicPr>
          <p:cNvPr id="344" name="Google Shape;344;p49"/>
          <p:cNvPicPr preferRelativeResize="0"/>
          <p:nvPr/>
        </p:nvPicPr>
        <p:blipFill>
          <a:blip r:embed="rId3">
            <a:alphaModFix/>
          </a:blip>
          <a:stretch>
            <a:fillRect/>
          </a:stretch>
        </p:blipFill>
        <p:spPr>
          <a:xfrm>
            <a:off x="1108600" y="1977500"/>
            <a:ext cx="7470549" cy="2925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a:hlinkClick r:id="rId2"/>
              </a:rPr>
              <a:t>https://</a:t>
            </a:r>
            <a:r>
              <a:rPr lang="en-US" dirty="0" smtClean="0">
                <a:hlinkClick r:id="rId2"/>
              </a:rPr>
              <a:t>www.w3schools.com/js/js_object_definition.asp</a:t>
            </a:r>
            <a:endParaRPr lang="vi-VN" smtClean="0"/>
          </a:p>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895708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0"/>
          <p:cNvSpPr txBox="1">
            <a:spLocks noGrp="1"/>
          </p:cNvSpPr>
          <p:nvPr>
            <p:ph type="ctrTitle"/>
          </p:nvPr>
        </p:nvSpPr>
        <p:spPr>
          <a:xfrm>
            <a:off x="1143000" y="1676397"/>
            <a:ext cx="6858000" cy="1790700"/>
          </a:xfrm>
          <a:prstGeom prst="rect">
            <a:avLst/>
          </a:prstGeom>
          <a:noFill/>
          <a:ln>
            <a:noFill/>
          </a:ln>
        </p:spPr>
        <p:txBody>
          <a:bodyPr spcFirstLastPara="1" wrap="square" lIns="68575" tIns="68575" rIns="68575" bIns="68575" anchor="b" anchorCtr="0">
            <a:noAutofit/>
          </a:bodyPr>
          <a:lstStyle/>
          <a:p>
            <a:pPr marL="0" lvl="0" indent="0" algn="ctr" rtl="0">
              <a:lnSpc>
                <a:spcPct val="90000"/>
              </a:lnSpc>
              <a:spcBef>
                <a:spcPts val="0"/>
              </a:spcBef>
              <a:spcAft>
                <a:spcPts val="0"/>
              </a:spcAft>
              <a:buSzPts val="11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457200" lvl="0" indent="-412750" algn="r" rtl="0">
              <a:lnSpc>
                <a:spcPct val="100000"/>
              </a:lnSpc>
              <a:spcBef>
                <a:spcPts val="0"/>
              </a:spcBef>
              <a:spcAft>
                <a:spcPts val="0"/>
              </a:spcAft>
              <a:buSzPts val="2900"/>
              <a:buAutoNum type="arabicPeriod"/>
            </a:pPr>
            <a:r>
              <a:rPr lang="en" sz="2900" b="1"/>
              <a:t>Giới thiệu về JS</a:t>
            </a:r>
            <a:endParaRPr sz="2300" b="1">
              <a:latin typeface="Arial"/>
              <a:ea typeface="Arial"/>
              <a:cs typeface="Arial"/>
              <a:sym typeface="Arial"/>
            </a:endParaRPr>
          </a:p>
        </p:txBody>
      </p:sp>
      <p:sp>
        <p:nvSpPr>
          <p:cNvPr id="117" name="Google Shape;117;p17"/>
          <p:cNvSpPr txBox="1"/>
          <p:nvPr/>
        </p:nvSpPr>
        <p:spPr>
          <a:xfrm>
            <a:off x="108225" y="1205125"/>
            <a:ext cx="7622100" cy="36786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Calibri"/>
              <a:buChar char="●"/>
            </a:pPr>
            <a:r>
              <a:rPr lang="en" sz="2000" b="1">
                <a:latin typeface="Calibri"/>
                <a:ea typeface="Calibri"/>
                <a:cs typeface="Calibri"/>
                <a:sym typeface="Calibri"/>
              </a:rPr>
              <a:t>Ưu Điểm:</a:t>
            </a:r>
            <a:endParaRPr sz="2000" b="1">
              <a:latin typeface="Calibri"/>
              <a:ea typeface="Calibri"/>
              <a:cs typeface="Calibri"/>
              <a:sym typeface="Calibri"/>
            </a:endParaRPr>
          </a:p>
          <a:p>
            <a:pPr marL="914400" lvl="1"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JavaScript là ngôn ngữ dễ học</a:t>
            </a:r>
            <a:endParaRPr sz="2000">
              <a:latin typeface="Calibri"/>
              <a:ea typeface="Calibri"/>
              <a:cs typeface="Calibri"/>
              <a:sym typeface="Calibri"/>
            </a:endParaRPr>
          </a:p>
          <a:p>
            <a:pPr marL="914400" lvl="1"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Hoạt động trên đa trình duyệt và đa thiết bị</a:t>
            </a:r>
            <a:endParaRPr sz="2000">
              <a:latin typeface="Calibri"/>
              <a:ea typeface="Calibri"/>
              <a:cs typeface="Calibri"/>
              <a:sym typeface="Calibri"/>
            </a:endParaRPr>
          </a:p>
          <a:p>
            <a:pPr marL="914400" lvl="1"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Nhanh và nhẹ hơn các ngôn ngữ lập trình khác</a:t>
            </a:r>
            <a:endParaRPr sz="2000">
              <a:latin typeface="Calibri"/>
              <a:ea typeface="Calibri"/>
              <a:cs typeface="Calibri"/>
              <a:sym typeface="Calibri"/>
            </a:endParaRPr>
          </a:p>
          <a:p>
            <a:pPr marL="914400" lvl="1"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Hoạt động ở phía client nên có thể giảm tải được gánh nặng và sự phụ thuộc vào server</a:t>
            </a:r>
            <a:endParaRPr sz="2000">
              <a:latin typeface="Calibri"/>
              <a:ea typeface="Calibri"/>
              <a:cs typeface="Calibri"/>
              <a:sym typeface="Calibri"/>
            </a:endParaRPr>
          </a:p>
          <a:p>
            <a:pPr marL="914400" lvl="1"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Là ngôn ngữ phổ biến nhất nên có cộng đồng lớn mạnh</a:t>
            </a:r>
            <a:endParaRPr sz="2000">
              <a:latin typeface="Calibri"/>
              <a:ea typeface="Calibri"/>
              <a:cs typeface="Calibri"/>
              <a:sym typeface="Calibri"/>
            </a:endParaRPr>
          </a:p>
          <a:p>
            <a:pPr marL="457200" lvl="0" indent="0" algn="l" rtl="0">
              <a:lnSpc>
                <a:spcPct val="150000"/>
              </a:lnSpc>
              <a:spcBef>
                <a:spcPts val="0"/>
              </a:spcBef>
              <a:spcAft>
                <a:spcPts val="0"/>
              </a:spcAft>
              <a:buNone/>
            </a:pPr>
            <a:endParaRPr sz="2000">
              <a:latin typeface="Calibri"/>
              <a:ea typeface="Calibri"/>
              <a:cs typeface="Calibri"/>
              <a:sym typeface="Calibri"/>
            </a:endParaRPr>
          </a:p>
          <a:p>
            <a:pPr marL="0" lvl="0" indent="0" algn="l" rtl="0">
              <a:lnSpc>
                <a:spcPct val="115000"/>
              </a:lnSpc>
              <a:spcBef>
                <a:spcPts val="0"/>
              </a:spcBef>
              <a:spcAft>
                <a:spcPts val="0"/>
              </a:spcAft>
              <a:buNone/>
            </a:pPr>
            <a:endParaRPr sz="20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457200" lvl="0" indent="-412750" algn="r" rtl="0">
              <a:lnSpc>
                <a:spcPct val="100000"/>
              </a:lnSpc>
              <a:spcBef>
                <a:spcPts val="0"/>
              </a:spcBef>
              <a:spcAft>
                <a:spcPts val="0"/>
              </a:spcAft>
              <a:buSzPts val="2900"/>
              <a:buAutoNum type="arabicPeriod"/>
            </a:pPr>
            <a:r>
              <a:rPr lang="en" sz="2900" b="1"/>
              <a:t>Giới thiệu về JS</a:t>
            </a:r>
            <a:endParaRPr sz="2300" b="1">
              <a:latin typeface="Arial"/>
              <a:ea typeface="Arial"/>
              <a:cs typeface="Arial"/>
              <a:sym typeface="Arial"/>
            </a:endParaRPr>
          </a:p>
        </p:txBody>
      </p:sp>
      <p:sp>
        <p:nvSpPr>
          <p:cNvPr id="123" name="Google Shape;123;p18"/>
          <p:cNvSpPr txBox="1"/>
          <p:nvPr/>
        </p:nvSpPr>
        <p:spPr>
          <a:xfrm>
            <a:off x="108225" y="1205125"/>
            <a:ext cx="7622100" cy="36786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Calibri"/>
              <a:buChar char="●"/>
            </a:pPr>
            <a:r>
              <a:rPr lang="en" sz="2000" b="1">
                <a:latin typeface="Calibri"/>
                <a:ea typeface="Calibri"/>
                <a:cs typeface="Calibri"/>
                <a:sym typeface="Calibri"/>
              </a:rPr>
              <a:t>Nhược điểm:</a:t>
            </a:r>
            <a:endParaRPr sz="2000" b="1">
              <a:latin typeface="Calibri"/>
              <a:ea typeface="Calibri"/>
              <a:cs typeface="Calibri"/>
              <a:sym typeface="Calibri"/>
            </a:endParaRPr>
          </a:p>
          <a:p>
            <a:pPr marL="914400" lvl="1"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Tính bảo mật không cao bởi vì JS được thực thi ở phía client</a:t>
            </a:r>
            <a:endParaRPr sz="2000">
              <a:latin typeface="Calibri"/>
              <a:ea typeface="Calibri"/>
              <a:cs typeface="Calibri"/>
              <a:sym typeface="Calibri"/>
            </a:endParaRPr>
          </a:p>
          <a:p>
            <a:pPr marL="914400" lvl="1" indent="-355600" algn="l" rtl="0">
              <a:lnSpc>
                <a:spcPct val="150000"/>
              </a:lnSpc>
              <a:spcBef>
                <a:spcPts val="0"/>
              </a:spcBef>
              <a:spcAft>
                <a:spcPts val="0"/>
              </a:spcAft>
              <a:buSzPts val="2000"/>
              <a:buFont typeface="Calibri"/>
              <a:buChar char="○"/>
            </a:pPr>
            <a:r>
              <a:rPr lang="en" sz="2000">
                <a:latin typeface="Calibri"/>
                <a:ea typeface="Calibri"/>
                <a:cs typeface="Calibri"/>
                <a:sym typeface="Calibri"/>
              </a:rPr>
              <a:t>Phụ thuộc hoàn toàn phía client (người dùng có thể tắt JavaScript từ trình duyệt)</a:t>
            </a:r>
            <a:endParaRPr sz="1200">
              <a:solidFill>
                <a:schemeClr val="dk1"/>
              </a:solidFill>
              <a:highlight>
                <a:srgbClr val="FFFFFF"/>
              </a:highlight>
            </a:endParaRPr>
          </a:p>
          <a:p>
            <a:pPr marL="914400" lvl="1" indent="-355600" algn="l" rtl="0">
              <a:lnSpc>
                <a:spcPct val="150000"/>
              </a:lnSpc>
              <a:spcBef>
                <a:spcPts val="0"/>
              </a:spcBef>
              <a:spcAft>
                <a:spcPts val="0"/>
              </a:spcAft>
              <a:buSzPts val="2000"/>
              <a:buFont typeface="Calibri"/>
              <a:buChar char="○"/>
            </a:pPr>
            <a:r>
              <a:rPr lang="en" sz="2000">
                <a:solidFill>
                  <a:schemeClr val="dk1"/>
                </a:solidFill>
                <a:latin typeface="Calibri"/>
                <a:ea typeface="Calibri"/>
                <a:cs typeface="Calibri"/>
                <a:sym typeface="Calibri"/>
              </a:rPr>
              <a:t>Có sự khác biệt đối với cách thức hoạt động của JS trên các trình duyệt khác nhau</a:t>
            </a:r>
            <a:endParaRPr sz="2000">
              <a:latin typeface="Calibri"/>
              <a:ea typeface="Calibri"/>
              <a:cs typeface="Calibri"/>
              <a:sym typeface="Calibri"/>
            </a:endParaRPr>
          </a:p>
          <a:p>
            <a:pPr marL="457200" lvl="0" indent="0" algn="l" rtl="0">
              <a:lnSpc>
                <a:spcPct val="150000"/>
              </a:lnSpc>
              <a:spcBef>
                <a:spcPts val="0"/>
              </a:spcBef>
              <a:spcAft>
                <a:spcPts val="0"/>
              </a:spcAft>
              <a:buNone/>
            </a:pPr>
            <a:endParaRPr sz="2000">
              <a:latin typeface="Calibri"/>
              <a:ea typeface="Calibri"/>
              <a:cs typeface="Calibri"/>
              <a:sym typeface="Calibri"/>
            </a:endParaRPr>
          </a:p>
          <a:p>
            <a:pPr marL="0" lvl="0" indent="0" algn="l" rtl="0">
              <a:lnSpc>
                <a:spcPct val="115000"/>
              </a:lnSpc>
              <a:spcBef>
                <a:spcPts val="0"/>
              </a:spcBef>
              <a:spcAft>
                <a:spcPts val="0"/>
              </a:spcAft>
              <a:buNone/>
            </a:pPr>
            <a:endParaRPr sz="20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457200" lvl="0" indent="-412750" algn="r" rtl="0">
              <a:lnSpc>
                <a:spcPct val="100000"/>
              </a:lnSpc>
              <a:spcBef>
                <a:spcPts val="0"/>
              </a:spcBef>
              <a:spcAft>
                <a:spcPts val="0"/>
              </a:spcAft>
              <a:buSzPts val="2900"/>
              <a:buAutoNum type="arabicPeriod"/>
            </a:pPr>
            <a:r>
              <a:rPr lang="en" sz="2900" b="1"/>
              <a:t>Giới thiệu về JS</a:t>
            </a:r>
            <a:endParaRPr sz="2300" b="1">
              <a:latin typeface="Arial"/>
              <a:ea typeface="Arial"/>
              <a:cs typeface="Arial"/>
              <a:sym typeface="Arial"/>
            </a:endParaRPr>
          </a:p>
        </p:txBody>
      </p:sp>
      <p:sp>
        <p:nvSpPr>
          <p:cNvPr id="129" name="Google Shape;129;p19"/>
          <p:cNvSpPr txBox="1"/>
          <p:nvPr/>
        </p:nvSpPr>
        <p:spPr>
          <a:xfrm>
            <a:off x="817050" y="1178850"/>
            <a:ext cx="7622100" cy="367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Các bước thực thi của JS:</a:t>
            </a:r>
            <a:endParaRPr sz="2000" b="1">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AutoNum type="arabicPeriod"/>
            </a:pPr>
            <a:r>
              <a:rPr lang="en" sz="2000">
                <a:latin typeface="Calibri"/>
                <a:ea typeface="Calibri"/>
                <a:cs typeface="Calibri"/>
                <a:sym typeface="Calibri"/>
              </a:rPr>
              <a:t>Trình duyệt tải trang web về</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AutoNum type="arabicPeriod"/>
            </a:pPr>
            <a:r>
              <a:rPr lang="en" sz="2000">
                <a:latin typeface="Calibri"/>
                <a:ea typeface="Calibri"/>
                <a:cs typeface="Calibri"/>
                <a:sym typeface="Calibri"/>
              </a:rPr>
              <a:t>Trình duyệt kiểm tra xem có mã JS trong web hay không</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AutoNum type="arabicPeriod"/>
            </a:pPr>
            <a:r>
              <a:rPr lang="en" sz="2000">
                <a:latin typeface="Calibri"/>
                <a:ea typeface="Calibri"/>
                <a:cs typeface="Calibri"/>
                <a:sym typeface="Calibri"/>
              </a:rPr>
              <a:t>Nếu có, trình duyệt sẽ chuyển mã JS cho bộ thông dịch</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AutoNum type="arabicPeriod"/>
            </a:pPr>
            <a:r>
              <a:rPr lang="en" sz="2000">
                <a:latin typeface="Calibri"/>
                <a:ea typeface="Calibri"/>
                <a:cs typeface="Calibri"/>
                <a:sym typeface="Calibri"/>
              </a:rPr>
              <a:t>Bộ thông dịch xử lý và thực thi các mã lệnh JS</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AutoNum type="arabicPeriod"/>
            </a:pPr>
            <a:r>
              <a:rPr lang="en" sz="2000">
                <a:latin typeface="Calibri"/>
                <a:ea typeface="Calibri"/>
                <a:cs typeface="Calibri"/>
                <a:sym typeface="Calibri"/>
              </a:rPr>
              <a:t>Các mã lệnh có thể tác động đến các thành phần của trang web.</a:t>
            </a:r>
            <a:endParaRPr sz="2000">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AutoNum type="arabicPeriod"/>
            </a:pPr>
            <a:r>
              <a:rPr lang="en" sz="2000">
                <a:latin typeface="Calibri"/>
                <a:ea typeface="Calibri"/>
                <a:cs typeface="Calibri"/>
                <a:sym typeface="Calibri"/>
              </a:rPr>
              <a:t>Trình duyệt hiển thị toàn bộ nội dung web.</a:t>
            </a:r>
            <a:endParaRPr sz="2000">
              <a:latin typeface="Calibri"/>
              <a:ea typeface="Calibri"/>
              <a:cs typeface="Calibri"/>
              <a:sym typeface="Calibri"/>
            </a:endParaRPr>
          </a:p>
          <a:p>
            <a:pPr marL="0" lvl="0" indent="0" algn="l" rtl="0">
              <a:lnSpc>
                <a:spcPct val="115000"/>
              </a:lnSpc>
              <a:spcBef>
                <a:spcPts val="0"/>
              </a:spcBef>
              <a:spcAft>
                <a:spcPts val="0"/>
              </a:spcAft>
              <a:buNone/>
            </a:pPr>
            <a:endParaRPr sz="20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457200" lvl="0" indent="-412750" algn="r" rtl="0">
              <a:lnSpc>
                <a:spcPct val="100000"/>
              </a:lnSpc>
              <a:spcBef>
                <a:spcPts val="0"/>
              </a:spcBef>
              <a:spcAft>
                <a:spcPts val="0"/>
              </a:spcAft>
              <a:buSzPts val="2900"/>
              <a:buAutoNum type="arabicPeriod"/>
            </a:pPr>
            <a:r>
              <a:rPr lang="en" sz="2900" b="1"/>
              <a:t>Giới thiệu về JS</a:t>
            </a:r>
            <a:endParaRPr sz="2300" b="1">
              <a:latin typeface="Arial"/>
              <a:ea typeface="Arial"/>
              <a:cs typeface="Arial"/>
              <a:sym typeface="Arial"/>
            </a:endParaRPr>
          </a:p>
        </p:txBody>
      </p:sp>
      <p:sp>
        <p:nvSpPr>
          <p:cNvPr id="135" name="Google Shape;135;p20"/>
          <p:cNvSpPr txBox="1"/>
          <p:nvPr/>
        </p:nvSpPr>
        <p:spPr>
          <a:xfrm>
            <a:off x="304800" y="1019075"/>
            <a:ext cx="9068700" cy="3984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Cách đặt mã lệnh JS vào trang web:</a:t>
            </a:r>
            <a:endParaRPr sz="2000" b="1">
              <a:latin typeface="Calibri"/>
              <a:ea typeface="Calibri"/>
              <a:cs typeface="Calibri"/>
              <a:sym typeface="Calibri"/>
            </a:endParaRPr>
          </a:p>
          <a:p>
            <a:pPr marL="457200" lvl="0" indent="-355600" algn="l" rtl="0">
              <a:lnSpc>
                <a:spcPct val="150000"/>
              </a:lnSpc>
              <a:spcBef>
                <a:spcPts val="0"/>
              </a:spcBef>
              <a:spcAft>
                <a:spcPts val="0"/>
              </a:spcAft>
              <a:buSzPts val="2000"/>
              <a:buFont typeface="Calibri"/>
              <a:buAutoNum type="arabicPeriod"/>
            </a:pPr>
            <a:r>
              <a:rPr lang="en" sz="2000">
                <a:latin typeface="Calibri"/>
                <a:ea typeface="Calibri"/>
                <a:cs typeface="Calibri"/>
                <a:sym typeface="Calibri"/>
              </a:rPr>
              <a:t>Internal: đặt trong &lt;head&gt; hay &lt;body&gt;</a:t>
            </a:r>
            <a:endParaRPr sz="2000">
              <a:latin typeface="Calibri"/>
              <a:ea typeface="Calibri"/>
              <a:cs typeface="Calibri"/>
              <a:sym typeface="Calibri"/>
            </a:endParaRPr>
          </a:p>
          <a:p>
            <a:pPr marL="0" lvl="0" indent="0" algn="l" rtl="0">
              <a:lnSpc>
                <a:spcPct val="150000"/>
              </a:lnSpc>
              <a:spcBef>
                <a:spcPts val="0"/>
              </a:spcBef>
              <a:spcAft>
                <a:spcPts val="0"/>
              </a:spcAft>
              <a:buNone/>
            </a:pPr>
            <a:endParaRPr sz="2000">
              <a:latin typeface="Calibri"/>
              <a:ea typeface="Calibri"/>
              <a:cs typeface="Calibri"/>
              <a:sym typeface="Calibri"/>
            </a:endParaRPr>
          </a:p>
          <a:p>
            <a:pPr marL="0" lvl="0" indent="0" algn="l" rtl="0">
              <a:lnSpc>
                <a:spcPct val="150000"/>
              </a:lnSpc>
              <a:spcBef>
                <a:spcPts val="0"/>
              </a:spcBef>
              <a:spcAft>
                <a:spcPts val="0"/>
              </a:spcAft>
              <a:buNone/>
            </a:pPr>
            <a:endParaRPr sz="2000">
              <a:latin typeface="Calibri"/>
              <a:ea typeface="Calibri"/>
              <a:cs typeface="Calibri"/>
              <a:sym typeface="Calibri"/>
            </a:endParaRPr>
          </a:p>
          <a:p>
            <a:pPr marL="457200" lvl="0" indent="0" algn="l" rtl="0">
              <a:lnSpc>
                <a:spcPct val="150000"/>
              </a:lnSpc>
              <a:spcBef>
                <a:spcPts val="0"/>
              </a:spcBef>
              <a:spcAft>
                <a:spcPts val="0"/>
              </a:spcAft>
              <a:buNone/>
            </a:pPr>
            <a:endParaRPr sz="1100">
              <a:latin typeface="Courier New"/>
              <a:ea typeface="Courier New"/>
              <a:cs typeface="Courier New"/>
              <a:sym typeface="Courier New"/>
            </a:endParaRPr>
          </a:p>
          <a:p>
            <a:pPr marL="457200" lvl="0" indent="0" algn="l" rtl="0">
              <a:lnSpc>
                <a:spcPct val="150000"/>
              </a:lnSpc>
              <a:spcBef>
                <a:spcPts val="0"/>
              </a:spcBef>
              <a:spcAft>
                <a:spcPts val="0"/>
              </a:spcAft>
              <a:buNone/>
            </a:pPr>
            <a:endParaRPr sz="1100">
              <a:latin typeface="Courier New"/>
              <a:ea typeface="Courier New"/>
              <a:cs typeface="Courier New"/>
              <a:sym typeface="Courier New"/>
            </a:endParaRPr>
          </a:p>
          <a:p>
            <a:pPr marL="457200" lvl="0" indent="-355600" algn="l" rtl="0">
              <a:lnSpc>
                <a:spcPct val="150000"/>
              </a:lnSpc>
              <a:spcBef>
                <a:spcPts val="0"/>
              </a:spcBef>
              <a:spcAft>
                <a:spcPts val="0"/>
              </a:spcAft>
              <a:buSzPts val="2000"/>
              <a:buFont typeface="Calibri"/>
              <a:buAutoNum type="arabicPeriod"/>
            </a:pPr>
            <a:r>
              <a:rPr lang="en" sz="2000">
                <a:latin typeface="Calibri"/>
                <a:ea typeface="Calibri"/>
                <a:cs typeface="Calibri"/>
                <a:sym typeface="Calibri"/>
              </a:rPr>
              <a:t>External: tạo tập tin bên ngoài và liên kết tập tin đó trong phần &lt;head&gt;, &lt;body&gt;</a:t>
            </a:r>
            <a:endParaRPr sz="2000">
              <a:latin typeface="Calibri"/>
              <a:ea typeface="Calibri"/>
              <a:cs typeface="Calibri"/>
              <a:sym typeface="Calibri"/>
            </a:endParaRPr>
          </a:p>
          <a:p>
            <a:pPr marL="0" lvl="0" indent="0" algn="l" rtl="0">
              <a:lnSpc>
                <a:spcPct val="115000"/>
              </a:lnSpc>
              <a:spcBef>
                <a:spcPts val="0"/>
              </a:spcBef>
              <a:spcAft>
                <a:spcPts val="0"/>
              </a:spcAft>
              <a:buNone/>
            </a:pPr>
            <a:endParaRPr sz="2000">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p:txBody>
      </p:sp>
      <p:sp>
        <p:nvSpPr>
          <p:cNvPr id="136" name="Google Shape;136;p20"/>
          <p:cNvSpPr txBox="1"/>
          <p:nvPr/>
        </p:nvSpPr>
        <p:spPr>
          <a:xfrm>
            <a:off x="480500" y="1922550"/>
            <a:ext cx="3993900" cy="12984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rgbClr val="FF0000"/>
                </a:solidFill>
                <a:latin typeface="Courier New"/>
                <a:ea typeface="Courier New"/>
                <a:cs typeface="Courier New"/>
                <a:sym typeface="Courier New"/>
              </a:rPr>
              <a:t>&lt;head&gt;</a:t>
            </a:r>
            <a:endParaRPr sz="1100">
              <a:solidFill>
                <a:srgbClr val="FF0000"/>
              </a:solidFill>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&lt;script&gt;</a:t>
            </a:r>
            <a:endParaRPr sz="1100">
              <a:solidFill>
                <a:schemeClr val="dk1"/>
              </a:solidFill>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457200" lvl="0" indent="0" algn="l" rtl="0">
              <a:lnSpc>
                <a:spcPct val="150000"/>
              </a:lnSpc>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&lt;/script&gt;</a:t>
            </a:r>
            <a:endParaRPr sz="110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100">
                <a:solidFill>
                  <a:srgbClr val="FF0000"/>
                </a:solidFill>
                <a:latin typeface="Courier New"/>
                <a:ea typeface="Courier New"/>
                <a:cs typeface="Courier New"/>
                <a:sym typeface="Courier New"/>
              </a:rPr>
              <a:t>&lt;/head&gt;</a:t>
            </a:r>
            <a:endParaRPr>
              <a:solidFill>
                <a:srgbClr val="FF0000"/>
              </a:solidFill>
              <a:latin typeface="Calibri"/>
              <a:ea typeface="Calibri"/>
              <a:cs typeface="Calibri"/>
              <a:sym typeface="Calibri"/>
            </a:endParaRPr>
          </a:p>
        </p:txBody>
      </p:sp>
      <p:sp>
        <p:nvSpPr>
          <p:cNvPr id="137" name="Google Shape;137;p20"/>
          <p:cNvSpPr txBox="1"/>
          <p:nvPr/>
        </p:nvSpPr>
        <p:spPr>
          <a:xfrm>
            <a:off x="4770250" y="1922550"/>
            <a:ext cx="3805200" cy="12984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0000"/>
                </a:solidFill>
                <a:latin typeface="Courier New"/>
                <a:ea typeface="Courier New"/>
                <a:cs typeface="Courier New"/>
                <a:sym typeface="Courier New"/>
              </a:rPr>
              <a:t>&lt;body&gt;</a:t>
            </a:r>
            <a:endParaRPr sz="1100">
              <a:solidFill>
                <a:srgbClr val="FF0000"/>
              </a:solidFill>
              <a:latin typeface="Courier New"/>
              <a:ea typeface="Courier New"/>
              <a:cs typeface="Courier New"/>
              <a:sym typeface="Courier New"/>
            </a:endParaRPr>
          </a:p>
          <a:p>
            <a:pPr marL="457200" lvl="0" indent="0" algn="l" rtl="0">
              <a:lnSpc>
                <a:spcPct val="150000"/>
              </a:lnSpc>
              <a:spcBef>
                <a:spcPts val="0"/>
              </a:spcBef>
              <a:spcAft>
                <a:spcPts val="0"/>
              </a:spcAft>
              <a:buNone/>
            </a:pPr>
            <a:r>
              <a:rPr lang="en" sz="1100">
                <a:solidFill>
                  <a:schemeClr val="dk1"/>
                </a:solidFill>
                <a:latin typeface="Courier New"/>
                <a:ea typeface="Courier New"/>
                <a:cs typeface="Courier New"/>
                <a:sym typeface="Courier New"/>
              </a:rPr>
              <a:t>&lt;script&gt;</a:t>
            </a:r>
            <a:endParaRPr sz="1100">
              <a:solidFill>
                <a:schemeClr val="dk1"/>
              </a:solidFill>
              <a:latin typeface="Courier New"/>
              <a:ea typeface="Courier New"/>
              <a:cs typeface="Courier New"/>
              <a:sym typeface="Courier New"/>
            </a:endParaRPr>
          </a:p>
          <a:p>
            <a:pPr marL="457200" lvl="0" indent="0" algn="l" rtl="0">
              <a:lnSpc>
                <a:spcPct val="150000"/>
              </a:lnSpc>
              <a:spcBef>
                <a:spcPts val="0"/>
              </a:spcBef>
              <a:spcAft>
                <a:spcPts val="0"/>
              </a:spcAft>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457200" lvl="0" indent="0" algn="l" rtl="0">
              <a:lnSpc>
                <a:spcPct val="150000"/>
              </a:lnSpc>
              <a:spcBef>
                <a:spcPts val="0"/>
              </a:spcBef>
              <a:spcAft>
                <a:spcPts val="0"/>
              </a:spcAft>
              <a:buNone/>
            </a:pPr>
            <a:r>
              <a:rPr lang="en" sz="1100">
                <a:solidFill>
                  <a:schemeClr val="dk1"/>
                </a:solidFill>
                <a:latin typeface="Courier New"/>
                <a:ea typeface="Courier New"/>
                <a:cs typeface="Courier New"/>
                <a:sym typeface="Courier New"/>
              </a:rPr>
              <a:t>&lt;/script&gt;</a:t>
            </a:r>
            <a:endParaRPr sz="110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FF0000"/>
                </a:solidFill>
                <a:latin typeface="Courier New"/>
                <a:ea typeface="Courier New"/>
                <a:cs typeface="Courier New"/>
                <a:sym typeface="Courier New"/>
              </a:rPr>
              <a:t>&lt;/body&gt;</a:t>
            </a:r>
            <a:endParaRPr>
              <a:solidFill>
                <a:srgbClr val="FF0000"/>
              </a:solidFill>
              <a:latin typeface="Calibri"/>
              <a:ea typeface="Calibri"/>
              <a:cs typeface="Calibri"/>
              <a:sym typeface="Calibri"/>
            </a:endParaRPr>
          </a:p>
        </p:txBody>
      </p:sp>
      <p:sp>
        <p:nvSpPr>
          <p:cNvPr id="138" name="Google Shape;138;p20"/>
          <p:cNvSpPr txBox="1"/>
          <p:nvPr/>
        </p:nvSpPr>
        <p:spPr>
          <a:xfrm>
            <a:off x="480500" y="3846425"/>
            <a:ext cx="3993900" cy="9576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0000"/>
                </a:solidFill>
                <a:latin typeface="Courier New"/>
                <a:ea typeface="Courier New"/>
                <a:cs typeface="Courier New"/>
                <a:sym typeface="Courier New"/>
              </a:rPr>
              <a:t>&lt;head&gt;</a:t>
            </a:r>
            <a:endParaRPr sz="1100">
              <a:solidFill>
                <a:srgbClr val="FF0000"/>
              </a:solidFill>
              <a:latin typeface="Courier New"/>
              <a:ea typeface="Courier New"/>
              <a:cs typeface="Courier New"/>
              <a:sym typeface="Courier New"/>
            </a:endParaRPr>
          </a:p>
          <a:p>
            <a:pPr marL="457200" lvl="0" indent="0" algn="l" rtl="0">
              <a:lnSpc>
                <a:spcPct val="150000"/>
              </a:lnSpc>
              <a:spcBef>
                <a:spcPts val="0"/>
              </a:spcBef>
              <a:spcAft>
                <a:spcPts val="0"/>
              </a:spcAft>
              <a:buNone/>
            </a:pPr>
            <a:r>
              <a:rPr lang="en" sz="1100">
                <a:solidFill>
                  <a:schemeClr val="dk1"/>
                </a:solidFill>
                <a:latin typeface="Courier New"/>
                <a:ea typeface="Courier New"/>
                <a:cs typeface="Courier New"/>
                <a:sym typeface="Courier New"/>
              </a:rPr>
              <a:t>&lt;script src=”file-path.js”/&gt;&lt;/script&gt;</a:t>
            </a:r>
            <a:endParaRPr sz="110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FF0000"/>
                </a:solidFill>
                <a:latin typeface="Courier New"/>
                <a:ea typeface="Courier New"/>
                <a:cs typeface="Courier New"/>
                <a:sym typeface="Courier New"/>
              </a:rPr>
              <a:t>&lt;/head&gt;</a:t>
            </a:r>
            <a:endParaRPr>
              <a:solidFill>
                <a:srgbClr val="FF0000"/>
              </a:solidFill>
              <a:latin typeface="Calibri"/>
              <a:ea typeface="Calibri"/>
              <a:cs typeface="Calibri"/>
              <a:sym typeface="Calibri"/>
            </a:endParaRPr>
          </a:p>
          <a:p>
            <a:pPr marL="457200" lvl="0" indent="0" algn="l" rtl="0">
              <a:lnSpc>
                <a:spcPct val="150000"/>
              </a:lnSpc>
              <a:spcBef>
                <a:spcPts val="0"/>
              </a:spcBef>
              <a:spcAft>
                <a:spcPts val="0"/>
              </a:spcAft>
              <a:buNone/>
            </a:pPr>
            <a:endParaRPr sz="1100">
              <a:solidFill>
                <a:srgbClr val="FF0000"/>
              </a:solidFill>
              <a:latin typeface="Courier New"/>
              <a:ea typeface="Courier New"/>
              <a:cs typeface="Courier New"/>
              <a:sym typeface="Courier New"/>
            </a:endParaRPr>
          </a:p>
        </p:txBody>
      </p:sp>
      <p:sp>
        <p:nvSpPr>
          <p:cNvPr id="139" name="Google Shape;139;p20"/>
          <p:cNvSpPr txBox="1"/>
          <p:nvPr/>
        </p:nvSpPr>
        <p:spPr>
          <a:xfrm>
            <a:off x="4770250" y="3846425"/>
            <a:ext cx="3805200" cy="9576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FF0000"/>
                </a:solidFill>
                <a:latin typeface="Courier New"/>
                <a:ea typeface="Courier New"/>
                <a:cs typeface="Courier New"/>
                <a:sym typeface="Courier New"/>
              </a:rPr>
              <a:t>&lt;body&gt;</a:t>
            </a:r>
            <a:endParaRPr sz="1100">
              <a:solidFill>
                <a:srgbClr val="FF0000"/>
              </a:solidFill>
              <a:latin typeface="Courier New"/>
              <a:ea typeface="Courier New"/>
              <a:cs typeface="Courier New"/>
              <a:sym typeface="Courier New"/>
            </a:endParaRPr>
          </a:p>
          <a:p>
            <a:pPr marL="457200" lvl="0" indent="0" algn="l" rtl="0">
              <a:lnSpc>
                <a:spcPct val="150000"/>
              </a:lnSpc>
              <a:spcBef>
                <a:spcPts val="0"/>
              </a:spcBef>
              <a:spcAft>
                <a:spcPts val="0"/>
              </a:spcAft>
              <a:buNone/>
            </a:pPr>
            <a:r>
              <a:rPr lang="en" sz="1100">
                <a:solidFill>
                  <a:schemeClr val="dk1"/>
                </a:solidFill>
                <a:latin typeface="Courier New"/>
                <a:ea typeface="Courier New"/>
                <a:cs typeface="Courier New"/>
                <a:sym typeface="Courier New"/>
              </a:rPr>
              <a:t>&lt;script src=”file-path.js”/&gt;&lt;/script&gt;</a:t>
            </a:r>
            <a:endParaRPr sz="1100">
              <a:solidFill>
                <a:schemeClr val="dk1"/>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FF0000"/>
                </a:solidFill>
                <a:latin typeface="Courier New"/>
                <a:ea typeface="Courier New"/>
                <a:cs typeface="Courier New"/>
                <a:sym typeface="Courier New"/>
              </a:rPr>
              <a:t>&lt;/body&gt;</a:t>
            </a:r>
            <a:endParaRPr>
              <a:solidFill>
                <a:srgbClr val="FF0000"/>
              </a:solidFill>
              <a:latin typeface="Calibri"/>
              <a:ea typeface="Calibri"/>
              <a:cs typeface="Calibri"/>
              <a:sym typeface="Calibri"/>
            </a:endParaRPr>
          </a:p>
          <a:p>
            <a:pPr marL="457200" lvl="0" indent="0" algn="l" rtl="0">
              <a:lnSpc>
                <a:spcPct val="150000"/>
              </a:lnSpc>
              <a:spcBef>
                <a:spcPts val="0"/>
              </a:spcBef>
              <a:spcAft>
                <a:spcPts val="0"/>
              </a:spcAft>
              <a:buNone/>
            </a:pPr>
            <a:endParaRPr sz="1100">
              <a:solidFill>
                <a:srgbClr val="FF0000"/>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4156050" y="236150"/>
            <a:ext cx="4359300" cy="553800"/>
          </a:xfrm>
          <a:prstGeom prst="rect">
            <a:avLst/>
          </a:prstGeom>
          <a:noFill/>
          <a:ln>
            <a:noFill/>
          </a:ln>
        </p:spPr>
        <p:txBody>
          <a:bodyPr spcFirstLastPara="1" wrap="square" lIns="68575" tIns="68575" rIns="68575" bIns="68575" anchor="ctr" anchorCtr="0">
            <a:noAutofit/>
          </a:bodyPr>
          <a:lstStyle/>
          <a:p>
            <a:pPr marL="914400" lvl="0" indent="0" algn="r" rtl="0">
              <a:lnSpc>
                <a:spcPct val="100000"/>
              </a:lnSpc>
              <a:spcBef>
                <a:spcPts val="0"/>
              </a:spcBef>
              <a:spcAft>
                <a:spcPts val="0"/>
              </a:spcAft>
              <a:buNone/>
            </a:pPr>
            <a:r>
              <a:rPr lang="en" sz="2900" b="1"/>
              <a:t>2. Toán Tử (Operator)</a:t>
            </a:r>
            <a:endParaRPr sz="2300" b="1">
              <a:latin typeface="Arial"/>
              <a:ea typeface="Arial"/>
              <a:cs typeface="Arial"/>
              <a:sym typeface="Arial"/>
            </a:endParaRPr>
          </a:p>
        </p:txBody>
      </p:sp>
      <p:sp>
        <p:nvSpPr>
          <p:cNvPr id="145" name="Google Shape;145;p21"/>
          <p:cNvSpPr txBox="1"/>
          <p:nvPr/>
        </p:nvSpPr>
        <p:spPr>
          <a:xfrm>
            <a:off x="664650" y="1038675"/>
            <a:ext cx="7622100" cy="381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Calibri"/>
                <a:ea typeface="Calibri"/>
                <a:cs typeface="Calibri"/>
                <a:sym typeface="Calibri"/>
              </a:rPr>
              <a:t>Toán tử toán học:</a:t>
            </a:r>
            <a:endParaRPr sz="2000" b="1">
              <a:latin typeface="Calibri"/>
              <a:ea typeface="Calibri"/>
              <a:cs typeface="Calibri"/>
              <a:sym typeface="Calibri"/>
            </a:endParaRPr>
          </a:p>
          <a:p>
            <a:pPr marL="0" lvl="0" indent="0" algn="l" rtl="0">
              <a:lnSpc>
                <a:spcPct val="150000"/>
              </a:lnSpc>
              <a:spcBef>
                <a:spcPts val="0"/>
              </a:spcBef>
              <a:spcAft>
                <a:spcPts val="0"/>
              </a:spcAft>
              <a:buNone/>
            </a:pPr>
            <a:endParaRPr sz="2000" b="1">
              <a:latin typeface="Calibri"/>
              <a:ea typeface="Calibri"/>
              <a:cs typeface="Calibri"/>
              <a:sym typeface="Calibri"/>
            </a:endParaRPr>
          </a:p>
          <a:p>
            <a:pPr marL="0" lvl="0" indent="0" algn="l" rtl="0">
              <a:lnSpc>
                <a:spcPct val="115000"/>
              </a:lnSpc>
              <a:spcBef>
                <a:spcPts val="0"/>
              </a:spcBef>
              <a:spcAft>
                <a:spcPts val="0"/>
              </a:spcAft>
              <a:buNone/>
            </a:pPr>
            <a:endParaRPr sz="2400">
              <a:latin typeface="Calibri"/>
              <a:ea typeface="Calibri"/>
              <a:cs typeface="Calibri"/>
              <a:sym typeface="Calibri"/>
            </a:endParaRPr>
          </a:p>
        </p:txBody>
      </p:sp>
      <p:pic>
        <p:nvPicPr>
          <p:cNvPr id="146" name="Google Shape;146;p21"/>
          <p:cNvPicPr preferRelativeResize="0"/>
          <p:nvPr/>
        </p:nvPicPr>
        <p:blipFill>
          <a:blip r:embed="rId3">
            <a:alphaModFix/>
          </a:blip>
          <a:stretch>
            <a:fillRect/>
          </a:stretch>
        </p:blipFill>
        <p:spPr>
          <a:xfrm>
            <a:off x="776425" y="1747800"/>
            <a:ext cx="7622100" cy="2881925"/>
          </a:xfrm>
          <a:prstGeom prst="rect">
            <a:avLst/>
          </a:prstGeom>
          <a:noFill/>
          <a:ln>
            <a:noFill/>
          </a:ln>
        </p:spPr>
      </p:pic>
      <p:sp>
        <p:nvSpPr>
          <p:cNvPr id="147" name="Google Shape;147;p21"/>
          <p:cNvSpPr txBox="1"/>
          <p:nvPr/>
        </p:nvSpPr>
        <p:spPr>
          <a:xfrm>
            <a:off x="6193225" y="1747800"/>
            <a:ext cx="6156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Calibri"/>
                <a:ea typeface="Calibri"/>
                <a:cs typeface="Calibri"/>
                <a:sym typeface="Calibri"/>
              </a:rPr>
              <a:t>(y=5)</a:t>
            </a:r>
            <a:endParaRPr b="1">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1388</Words>
  <Application>Microsoft Office PowerPoint</Application>
  <PresentationFormat>On-screen Show (16:9)</PresentationFormat>
  <Paragraphs>236</Paragraphs>
  <Slides>43</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Courier New</vt:lpstr>
      <vt:lpstr>Office Theme</vt:lpstr>
      <vt:lpstr>PowerPoint Presentation</vt:lpstr>
      <vt:lpstr>PHỤ LỤC</vt:lpstr>
      <vt:lpstr>Giới thiệu về JS</vt:lpstr>
      <vt:lpstr>Giới thiệu về JS</vt:lpstr>
      <vt:lpstr>Giới thiệu về JS</vt:lpstr>
      <vt:lpstr>Giới thiệu về JS</vt:lpstr>
      <vt:lpstr>Giới thiệu về JS</vt:lpstr>
      <vt:lpstr>Giới thiệu về JS</vt:lpstr>
      <vt:lpstr>2. Toán Tử (Operator)</vt:lpstr>
      <vt:lpstr>2. Toán Tử (Operator)</vt:lpstr>
      <vt:lpstr>2. Toán Tử (Operator)</vt:lpstr>
      <vt:lpstr>2. Toán Tử (Operator)</vt:lpstr>
      <vt:lpstr>3. Cấu Trúc Điều Khiển</vt:lpstr>
      <vt:lpstr>3. Cấu Trúc Điều Khiển</vt:lpstr>
      <vt:lpstr>3. Cấu Trúc Điều Khiển</vt:lpstr>
      <vt:lpstr>3. Cấu Trúc Điều Khiển</vt:lpstr>
      <vt:lpstr>4. Khai Báo Và Sử Dụng Biến</vt:lpstr>
      <vt:lpstr>4. Khai Báo Và Sử Dụng Biến</vt:lpstr>
      <vt:lpstr>4. Khai Báo Và Sử Dụng Biến</vt:lpstr>
      <vt:lpstr>4. Khai Báo Và Sử Dụng Biến</vt:lpstr>
      <vt:lpstr>5. Khai Báo Và Sử Dụng Hàm</vt:lpstr>
      <vt:lpstr>5. Khai Báo Và Sử Dụng Hàm</vt:lpstr>
      <vt:lpstr>Thực hành</vt:lpstr>
      <vt:lpstr>6. Một số đối tượng cơ bản của JS</vt:lpstr>
      <vt:lpstr>6. Một số đối tượng cơ bản của JS</vt:lpstr>
      <vt:lpstr>6. Một số đối tượng cơ bản của JS</vt:lpstr>
      <vt:lpstr>6. Một số đối tượng cơ bản của JS</vt:lpstr>
      <vt:lpstr>6. Một số đối tượng cơ bản của JS</vt:lpstr>
      <vt:lpstr>PowerPoint Presentation</vt:lpstr>
      <vt:lpstr>6. Một số đối tượng cơ bản của JS</vt:lpstr>
      <vt:lpstr>6. Một số đối tượng cơ bản của JS</vt:lpstr>
      <vt:lpstr>6. Một số đối tượng cơ bản của JS</vt:lpstr>
      <vt:lpstr>6. Một số đối tượng cơ bản của JS</vt:lpstr>
      <vt:lpstr>PowerPoint Presentation</vt:lpstr>
      <vt:lpstr>6. Một số đối tượng cơ bản của JS</vt:lpstr>
      <vt:lpstr>6. Một số đối tượng cơ bản của JS</vt:lpstr>
      <vt:lpstr>6. Một số đối tượng cơ bản của JS</vt:lpstr>
      <vt:lpstr>PowerPoint Presentation</vt:lpstr>
      <vt:lpstr>6. Một số đối tượng cơ bản của JS</vt:lpstr>
      <vt:lpstr>6. Một số đối tượng cơ bản của JS</vt:lpstr>
      <vt:lpstr>6. Một số đối tượng cơ bản của JS</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Giau Le</cp:lastModifiedBy>
  <cp:revision>2</cp:revision>
  <dcterms:modified xsi:type="dcterms:W3CDTF">2020-11-04T15:24:42Z</dcterms:modified>
</cp:coreProperties>
</file>